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97" r:id="rId3"/>
    <p:sldId id="295" r:id="rId4"/>
    <p:sldId id="302" r:id="rId5"/>
    <p:sldId id="304" r:id="rId6"/>
    <p:sldId id="305" r:id="rId7"/>
    <p:sldId id="294" r:id="rId8"/>
    <p:sldId id="306" r:id="rId9"/>
    <p:sldId id="300" r:id="rId10"/>
    <p:sldId id="289" r:id="rId11"/>
    <p:sldId id="299" r:id="rId12"/>
    <p:sldId id="291" r:id="rId13"/>
    <p:sldId id="275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97B1"/>
    <a:srgbClr val="222A49"/>
    <a:srgbClr val="524E6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7102CA-B870-A5F9-EC67-4B48197B2F77}" v="32" dt="2021-06-17T22:40:09.920"/>
    <p1510:client id="{FDE2238F-9806-4C4A-964D-052B79C4E63B}" v="2939" dt="2021-06-16T22:20:43.0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2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D0601-24D1-4243-BFD2-053D374A8230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F3E677-5D4F-4C56-B104-01504E7F8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33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200938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263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072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032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empty_p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2921000" y="266700"/>
            <a:ext cx="6350000" cy="558843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733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62451" y="837239"/>
            <a:ext cx="3467100" cy="26766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2133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1828132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333676" y="356628"/>
            <a:ext cx="11524648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3677" y="825950"/>
            <a:ext cx="11524647" cy="26766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835005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7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35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47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96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82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502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46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38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hyperlink" Target="http://slides.sage-fox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C872D-C668-4AF2-BCBD-16EDD74B9A2D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>
            <a:hlinkClick r:id="rId16"/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125" y="6778911"/>
            <a:ext cx="365760" cy="98854"/>
          </a:xfrm>
          <a:prstGeom prst="rect">
            <a:avLst/>
          </a:prstGeom>
          <a:noFill/>
          <a:effectLst>
            <a:glow rad="63500">
              <a:schemeClr val="bg1">
                <a:alpha val="45000"/>
              </a:schemeClr>
            </a:glow>
          </a:effectLst>
        </p:spPr>
      </p:pic>
      <p:sp>
        <p:nvSpPr>
          <p:cNvPr id="19" name="Rectangle 18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222A4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907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6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slides.sage-fox.com/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slides.sage-fox.com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slides.sage-fox.com/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slides.sage-fox.com/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6.sv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3.jpeg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s.sage-fox.com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hyperlink" Target="http://slides.sage-fox.com/" TargetMode="External"/><Relationship Id="rId7" Type="http://schemas.openxmlformats.org/officeDocument/2006/relationships/image" Target="../media/image11.web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10" Type="http://schemas.openxmlformats.org/officeDocument/2006/relationships/image" Target="../media/image14.jpg"/><Relationship Id="rId4" Type="http://schemas.openxmlformats.org/officeDocument/2006/relationships/image" Target="../media/image2.png"/><Relationship Id="rId9" Type="http://schemas.openxmlformats.org/officeDocument/2006/relationships/image" Target="../media/image13.web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slides.sage-fox.com/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slides.sage-fox.com/" TargetMode="Externa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slides.sage-fox.com/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slides.sage-fox.com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riotgames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hyperlink" Target="http://slides.sage-fox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761049" y="1118662"/>
            <a:ext cx="6883556" cy="1354310"/>
            <a:chOff x="3341511" y="258228"/>
            <a:chExt cx="5508978" cy="804046"/>
          </a:xfrm>
        </p:grpSpPr>
        <p:sp>
          <p:nvSpPr>
            <p:cNvPr id="7" name="TextBox 6"/>
            <p:cNvSpPr txBox="1"/>
            <p:nvPr/>
          </p:nvSpPr>
          <p:spPr>
            <a:xfrm>
              <a:off x="3341511" y="258228"/>
              <a:ext cx="550897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err="1">
                  <a:solidFill>
                    <a:schemeClr val="bg1"/>
                  </a:solidFill>
                  <a:latin typeface="Candara" panose="020E0502030303020204" pitchFamily="34" charset="0"/>
                </a:rPr>
                <a:t>LoLCompanion</a:t>
              </a:r>
              <a:endParaRPr lang="en-US" sz="4400" b="1" dirty="0">
                <a:solidFill>
                  <a:schemeClr val="bg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30132" y="843004"/>
              <a:ext cx="4143023" cy="21927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Tim: </a:t>
              </a:r>
              <a:r>
                <a:rPr lang="en-US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NoodlSoft</a:t>
              </a:r>
            </a:p>
          </p:txBody>
        </p:sp>
      </p:grpSp>
      <p:sp>
        <p:nvSpPr>
          <p:cNvPr id="10" name="Freeform 9"/>
          <p:cNvSpPr>
            <a:spLocks noChangeAspect="1"/>
          </p:cNvSpPr>
          <p:nvPr/>
        </p:nvSpPr>
        <p:spPr>
          <a:xfrm>
            <a:off x="0" y="1118662"/>
            <a:ext cx="5291049" cy="914400"/>
          </a:xfrm>
          <a:custGeom>
            <a:avLst/>
            <a:gdLst>
              <a:gd name="connsiteX0" fmla="*/ 0 w 5108222"/>
              <a:gd name="connsiteY0" fmla="*/ 0 h 914400"/>
              <a:gd name="connsiteX1" fmla="*/ 4651022 w 5108222"/>
              <a:gd name="connsiteY1" fmla="*/ 0 h 914400"/>
              <a:gd name="connsiteX2" fmla="*/ 5108222 w 5108222"/>
              <a:gd name="connsiteY2" fmla="*/ 457200 h 914400"/>
              <a:gd name="connsiteX3" fmla="*/ 4651022 w 5108222"/>
              <a:gd name="connsiteY3" fmla="*/ 914400 h 914400"/>
              <a:gd name="connsiteX4" fmla="*/ 0 w 5108222"/>
              <a:gd name="connsiteY4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08222" h="914400">
                <a:moveTo>
                  <a:pt x="0" y="0"/>
                </a:moveTo>
                <a:lnTo>
                  <a:pt x="4651022" y="0"/>
                </a:lnTo>
                <a:cubicBezTo>
                  <a:pt x="4903527" y="0"/>
                  <a:pt x="5108222" y="204695"/>
                  <a:pt x="5108222" y="457200"/>
                </a:cubicBezTo>
                <a:cubicBezTo>
                  <a:pt x="5108222" y="709705"/>
                  <a:pt x="4903527" y="914400"/>
                  <a:pt x="4651022" y="914400"/>
                </a:cubicBezTo>
                <a:lnTo>
                  <a:pt x="0" y="914400"/>
                </a:lnTo>
                <a:close/>
              </a:path>
            </a:pathLst>
          </a:custGeom>
          <a:solidFill>
            <a:srgbClr val="8397B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DB08CD-C47E-4859-A6BE-CC7D34AC4A32}"/>
              </a:ext>
            </a:extLst>
          </p:cNvPr>
          <p:cNvSpPr txBox="1"/>
          <p:nvPr/>
        </p:nvSpPr>
        <p:spPr>
          <a:xfrm>
            <a:off x="-336480" y="5411450"/>
            <a:ext cx="41430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Autori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: </a:t>
            </a:r>
            <a:endParaRPr lang="sr-Latn-ME" sz="2400" b="1" dirty="0">
              <a:solidFill>
                <a:schemeClr val="bg1">
                  <a:lumMod val="85000"/>
                </a:schemeClr>
              </a:solidFill>
              <a:latin typeface="Candara" panose="020E0502030303020204" pitchFamily="34" charset="0"/>
            </a:endParaRPr>
          </a:p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Andrej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Jakovljevi</a:t>
            </a:r>
            <a:r>
              <a:rPr lang="sr-Latn-ME" sz="16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ć 2018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/0039</a:t>
            </a:r>
          </a:p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Veljko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Rvovi</a:t>
            </a:r>
            <a:r>
              <a:rPr lang="sr-Latn-ME" sz="16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ć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 2018/0132</a:t>
            </a:r>
          </a:p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Dragan Milovan</a:t>
            </a:r>
            <a:r>
              <a:rPr lang="sr-Latn-ME" sz="16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č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evi</a:t>
            </a:r>
            <a:r>
              <a:rPr lang="sr-Latn-ME" sz="16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ć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 2018/0153</a:t>
            </a:r>
          </a:p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Aleksandar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Maksimovi</a:t>
            </a:r>
            <a:r>
              <a:rPr lang="sr-Latn-ME" sz="16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ć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 2018/0016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2415F6-1C31-42DD-A50B-050402990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128" y="5607698"/>
            <a:ext cx="1250302" cy="125030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5BF47A8-52E6-4543-BEE1-B371A844F3AD}"/>
              </a:ext>
            </a:extLst>
          </p:cNvPr>
          <p:cNvSpPr txBox="1"/>
          <p:nvPr/>
        </p:nvSpPr>
        <p:spPr>
          <a:xfrm>
            <a:off x="7632512" y="263639"/>
            <a:ext cx="4143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sz="16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Elektrotehnički fakultet u Beogradu</a:t>
            </a:r>
            <a:endParaRPr lang="en-US" sz="1100" dirty="0">
              <a:solidFill>
                <a:schemeClr val="bg1">
                  <a:lumMod val="85000"/>
                </a:schemeClr>
              </a:solidFill>
              <a:latin typeface="Candara" panose="020E0502030303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453261C-176C-496E-9986-C013121B9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279" y="237232"/>
            <a:ext cx="624489" cy="729922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9FF508B4-B94D-4C54-84A0-26D205FB61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16443" y="2033062"/>
            <a:ext cx="587580" cy="58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8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val 45"/>
          <p:cNvSpPr>
            <a:spLocks noChangeAspect="1"/>
          </p:cNvSpPr>
          <p:nvPr/>
        </p:nvSpPr>
        <p:spPr>
          <a:xfrm>
            <a:off x="1038750" y="1780939"/>
            <a:ext cx="2743200" cy="2743200"/>
          </a:xfrm>
          <a:prstGeom prst="ellipse">
            <a:avLst/>
          </a:prstGeom>
          <a:solidFill>
            <a:srgbClr val="EF3425"/>
          </a:solidFill>
          <a:ln w="6350">
            <a:solidFill>
              <a:schemeClr val="bg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135"/>
          <p:cNvSpPr>
            <a:spLocks noEditPoints="1"/>
          </p:cNvSpPr>
          <p:nvPr/>
        </p:nvSpPr>
        <p:spPr bwMode="auto">
          <a:xfrm>
            <a:off x="2087074" y="2111055"/>
            <a:ext cx="527292" cy="493919"/>
          </a:xfrm>
          <a:custGeom>
            <a:avLst/>
            <a:gdLst/>
            <a:ahLst/>
            <a:cxnLst>
              <a:cxn ang="0">
                <a:pos x="13" y="39"/>
              </a:cxn>
              <a:cxn ang="0">
                <a:pos x="8" y="39"/>
              </a:cxn>
              <a:cxn ang="0">
                <a:pos x="0" y="33"/>
              </a:cxn>
              <a:cxn ang="0">
                <a:pos x="5" y="19"/>
              </a:cxn>
              <a:cxn ang="0">
                <a:pos x="15" y="22"/>
              </a:cxn>
              <a:cxn ang="0">
                <a:pos x="20" y="21"/>
              </a:cxn>
              <a:cxn ang="0">
                <a:pos x="20" y="24"/>
              </a:cxn>
              <a:cxn ang="0">
                <a:pos x="23" y="34"/>
              </a:cxn>
              <a:cxn ang="0">
                <a:pos x="13" y="39"/>
              </a:cxn>
              <a:cxn ang="0">
                <a:pos x="15" y="19"/>
              </a:cxn>
              <a:cxn ang="0">
                <a:pos x="5" y="9"/>
              </a:cxn>
              <a:cxn ang="0">
                <a:pos x="15" y="0"/>
              </a:cxn>
              <a:cxn ang="0">
                <a:pos x="25" y="9"/>
              </a:cxn>
              <a:cxn ang="0">
                <a:pos x="15" y="19"/>
              </a:cxn>
              <a:cxn ang="0">
                <a:pos x="53" y="68"/>
              </a:cxn>
              <a:cxn ang="0">
                <a:pos x="20" y="68"/>
              </a:cxn>
              <a:cxn ang="0">
                <a:pos x="10" y="58"/>
              </a:cxn>
              <a:cxn ang="0">
                <a:pos x="23" y="36"/>
              </a:cxn>
              <a:cxn ang="0">
                <a:pos x="37" y="41"/>
              </a:cxn>
              <a:cxn ang="0">
                <a:pos x="50" y="36"/>
              </a:cxn>
              <a:cxn ang="0">
                <a:pos x="64" y="58"/>
              </a:cxn>
              <a:cxn ang="0">
                <a:pos x="53" y="68"/>
              </a:cxn>
              <a:cxn ang="0">
                <a:pos x="37" y="39"/>
              </a:cxn>
              <a:cxn ang="0">
                <a:pos x="22" y="24"/>
              </a:cxn>
              <a:cxn ang="0">
                <a:pos x="37" y="9"/>
              </a:cxn>
              <a:cxn ang="0">
                <a:pos x="51" y="24"/>
              </a:cxn>
              <a:cxn ang="0">
                <a:pos x="37" y="39"/>
              </a:cxn>
              <a:cxn ang="0">
                <a:pos x="59" y="19"/>
              </a:cxn>
              <a:cxn ang="0">
                <a:pos x="49" y="9"/>
              </a:cxn>
              <a:cxn ang="0">
                <a:pos x="59" y="0"/>
              </a:cxn>
              <a:cxn ang="0">
                <a:pos x="68" y="9"/>
              </a:cxn>
              <a:cxn ang="0">
                <a:pos x="59" y="19"/>
              </a:cxn>
              <a:cxn ang="0">
                <a:pos x="66" y="39"/>
              </a:cxn>
              <a:cxn ang="0">
                <a:pos x="61" y="39"/>
              </a:cxn>
              <a:cxn ang="0">
                <a:pos x="51" y="34"/>
              </a:cxn>
              <a:cxn ang="0">
                <a:pos x="54" y="24"/>
              </a:cxn>
              <a:cxn ang="0">
                <a:pos x="54" y="21"/>
              </a:cxn>
              <a:cxn ang="0">
                <a:pos x="59" y="22"/>
              </a:cxn>
              <a:cxn ang="0">
                <a:pos x="69" y="19"/>
              </a:cxn>
              <a:cxn ang="0">
                <a:pos x="73" y="33"/>
              </a:cxn>
              <a:cxn ang="0">
                <a:pos x="66" y="39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grpSp>
        <p:nvGrpSpPr>
          <p:cNvPr id="48" name="Group 47"/>
          <p:cNvGrpSpPr/>
          <p:nvPr/>
        </p:nvGrpSpPr>
        <p:grpSpPr>
          <a:xfrm>
            <a:off x="1436320" y="2877961"/>
            <a:ext cx="1828800" cy="1323439"/>
            <a:chOff x="1619804" y="2992914"/>
            <a:chExt cx="1828800" cy="1323439"/>
          </a:xfrm>
        </p:grpSpPr>
        <p:sp>
          <p:nvSpPr>
            <p:cNvPr id="50" name="TextBox 49"/>
            <p:cNvSpPr txBox="1"/>
            <p:nvPr/>
          </p:nvSpPr>
          <p:spPr>
            <a:xfrm>
              <a:off x="1619804" y="2992914"/>
              <a:ext cx="1828800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andara"/>
                </a:rPr>
                <a:t>Andrej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656568" y="3362246"/>
              <a:ext cx="1790941" cy="95410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bg1"/>
                  </a:solidFill>
                  <a:latin typeface="Candara"/>
                </a:rPr>
                <a:t>Manipulacija</a:t>
              </a:r>
              <a:r>
                <a:rPr lang="en-US" sz="1400" dirty="0">
                  <a:solidFill>
                    <a:schemeClr val="bg1"/>
                  </a:solidFill>
                  <a:latin typeface="Candara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Candara"/>
                </a:rPr>
                <a:t>korisnika</a:t>
              </a:r>
              <a:r>
                <a:rPr lang="en-US" sz="1400" dirty="0">
                  <a:solidFill>
                    <a:schemeClr val="bg1"/>
                  </a:solidFill>
                  <a:latin typeface="Candara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Candara"/>
                </a:rPr>
                <a:t>i</a:t>
              </a:r>
              <a:r>
                <a:rPr lang="en-US" sz="1400" dirty="0">
                  <a:solidFill>
                    <a:schemeClr val="bg1"/>
                  </a:solidFill>
                  <a:latin typeface="Candara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Candara"/>
                </a:rPr>
                <a:t>pregled</a:t>
              </a:r>
              <a:r>
                <a:rPr lang="en-US" sz="1400" dirty="0">
                  <a:solidFill>
                    <a:schemeClr val="bg1"/>
                  </a:solidFill>
                  <a:latin typeface="Candara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Candara"/>
                </a:rPr>
                <a:t>informacija</a:t>
              </a:r>
              <a:r>
                <a:rPr lang="en-US" sz="1400" dirty="0">
                  <a:solidFill>
                    <a:schemeClr val="bg1"/>
                  </a:solidFill>
                  <a:latin typeface="Candara"/>
                </a:rPr>
                <a:t> o </a:t>
              </a:r>
              <a:r>
                <a:rPr lang="en-US" sz="1400" dirty="0" err="1">
                  <a:solidFill>
                    <a:schemeClr val="bg1"/>
                  </a:solidFill>
                  <a:latin typeface="Candara"/>
                </a:rPr>
                <a:t>herojima</a:t>
              </a:r>
              <a:r>
                <a:rPr lang="en-US" sz="1400" dirty="0">
                  <a:solidFill>
                    <a:schemeClr val="bg1"/>
                  </a:solidFill>
                  <a:latin typeface="Candara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Candara"/>
                </a:rPr>
                <a:t>i</a:t>
              </a:r>
              <a:r>
                <a:rPr lang="en-US" sz="1400" dirty="0">
                  <a:solidFill>
                    <a:schemeClr val="bg1"/>
                  </a:solidFill>
                  <a:latin typeface="Candara"/>
                </a:rPr>
                <a:t> item-</a:t>
              </a:r>
              <a:r>
                <a:rPr lang="en-US" sz="1400" dirty="0" err="1">
                  <a:solidFill>
                    <a:schemeClr val="bg1"/>
                  </a:solidFill>
                  <a:latin typeface="Candara"/>
                </a:rPr>
                <a:t>ima</a:t>
              </a:r>
              <a:endParaRPr lang="en-US" sz="1400" dirty="0" err="1">
                <a:solidFill>
                  <a:schemeClr val="bg1"/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53" name="Oval 52"/>
          <p:cNvSpPr>
            <a:spLocks noChangeAspect="1"/>
          </p:cNvSpPr>
          <p:nvPr/>
        </p:nvSpPr>
        <p:spPr>
          <a:xfrm>
            <a:off x="3520948" y="3434431"/>
            <a:ext cx="2743200" cy="2743200"/>
          </a:xfrm>
          <a:prstGeom prst="ellipse">
            <a:avLst/>
          </a:prstGeom>
          <a:solidFill>
            <a:srgbClr val="8397B1"/>
          </a:solidFill>
          <a:ln w="6350">
            <a:solidFill>
              <a:schemeClr val="bg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/>
          <p:cNvGrpSpPr/>
          <p:nvPr/>
        </p:nvGrpSpPr>
        <p:grpSpPr>
          <a:xfrm>
            <a:off x="3918518" y="4531453"/>
            <a:ext cx="1828800" cy="677109"/>
            <a:chOff x="1619804" y="2992914"/>
            <a:chExt cx="1828800" cy="677109"/>
          </a:xfrm>
        </p:grpSpPr>
        <p:sp>
          <p:nvSpPr>
            <p:cNvPr id="60" name="TextBox 59"/>
            <p:cNvSpPr txBox="1"/>
            <p:nvPr/>
          </p:nvSpPr>
          <p:spPr>
            <a:xfrm>
              <a:off x="1619804" y="2992914"/>
              <a:ext cx="1828800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andara"/>
                </a:rPr>
                <a:t>Aleksandar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656568" y="3362246"/>
              <a:ext cx="1790941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bg1"/>
                  </a:solidFill>
                  <a:latin typeface="Candara"/>
                </a:rPr>
                <a:t>Tekući</a:t>
              </a:r>
              <a:r>
                <a:rPr lang="en-US" sz="1400" dirty="0">
                  <a:solidFill>
                    <a:schemeClr val="bg1"/>
                  </a:solidFill>
                  <a:latin typeface="Candara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Candara"/>
                </a:rPr>
                <a:t>meč</a:t>
              </a:r>
              <a:endParaRPr lang="en-US" dirty="0" err="1"/>
            </a:p>
          </p:txBody>
        </p:sp>
      </p:grpSp>
      <p:sp>
        <p:nvSpPr>
          <p:cNvPr id="67" name="Oval 66"/>
          <p:cNvSpPr>
            <a:spLocks noChangeAspect="1"/>
          </p:cNvSpPr>
          <p:nvPr/>
        </p:nvSpPr>
        <p:spPr>
          <a:xfrm>
            <a:off x="5962428" y="1779191"/>
            <a:ext cx="2743200" cy="2743200"/>
          </a:xfrm>
          <a:prstGeom prst="ellipse">
            <a:avLst/>
          </a:prstGeom>
          <a:solidFill>
            <a:srgbClr val="44546B"/>
          </a:solidFill>
          <a:ln w="6350">
            <a:solidFill>
              <a:schemeClr val="bg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6359998" y="2876213"/>
            <a:ext cx="1828800" cy="892552"/>
            <a:chOff x="1619804" y="2992914"/>
            <a:chExt cx="1828800" cy="892552"/>
          </a:xfrm>
        </p:grpSpPr>
        <p:sp>
          <p:nvSpPr>
            <p:cNvPr id="70" name="TextBox 69"/>
            <p:cNvSpPr txBox="1"/>
            <p:nvPr/>
          </p:nvSpPr>
          <p:spPr>
            <a:xfrm>
              <a:off x="1619804" y="2992914"/>
              <a:ext cx="1828800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andara"/>
                </a:rPr>
                <a:t>Dragan</a:t>
              </a:r>
              <a:endParaRPr lang="en-US" b="1" dirty="0">
                <a:solidFill>
                  <a:schemeClr val="bg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656568" y="3362246"/>
              <a:ext cx="1790941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bg1"/>
                  </a:solidFill>
                  <a:latin typeface="Candara"/>
                </a:rPr>
                <a:t>Istorija</a:t>
              </a:r>
              <a:r>
                <a:rPr lang="en-US" sz="1400" dirty="0">
                  <a:solidFill>
                    <a:schemeClr val="bg1"/>
                  </a:solidFill>
                  <a:latin typeface="Candara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Candara"/>
                </a:rPr>
                <a:t>mečeva</a:t>
              </a:r>
              <a:r>
                <a:rPr lang="en-US" sz="1400" dirty="0">
                  <a:solidFill>
                    <a:schemeClr val="bg1"/>
                  </a:solidFill>
                  <a:latin typeface="Candara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Candara"/>
                </a:rPr>
                <a:t>i</a:t>
              </a:r>
              <a:r>
                <a:rPr lang="en-US" sz="1400" dirty="0">
                  <a:solidFill>
                    <a:schemeClr val="bg1"/>
                  </a:solidFill>
                  <a:latin typeface="Candara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Candara"/>
                </a:rPr>
                <a:t>profil</a:t>
              </a:r>
              <a:r>
                <a:rPr lang="en-US" sz="1400" dirty="0">
                  <a:solidFill>
                    <a:schemeClr val="bg1"/>
                  </a:solidFill>
                  <a:latin typeface="Candara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Candara"/>
                </a:rPr>
                <a:t>igrača</a:t>
              </a:r>
              <a:r>
                <a:rPr lang="en-US" sz="1400" dirty="0">
                  <a:solidFill>
                    <a:schemeClr val="bg1"/>
                  </a:solidFill>
                  <a:latin typeface="Candara"/>
                </a:rPr>
                <a:t> 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74" name="Oval 73"/>
          <p:cNvSpPr>
            <a:spLocks noChangeAspect="1"/>
          </p:cNvSpPr>
          <p:nvPr/>
        </p:nvSpPr>
        <p:spPr>
          <a:xfrm>
            <a:off x="8429658" y="3421064"/>
            <a:ext cx="2743200" cy="2743200"/>
          </a:xfrm>
          <a:prstGeom prst="ellipse">
            <a:avLst/>
          </a:prstGeom>
          <a:solidFill>
            <a:srgbClr val="2C3749"/>
          </a:solidFill>
          <a:ln w="6350">
            <a:solidFill>
              <a:schemeClr val="bg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/>
          <p:cNvGrpSpPr/>
          <p:nvPr/>
        </p:nvGrpSpPr>
        <p:grpSpPr>
          <a:xfrm>
            <a:off x="8827228" y="4518086"/>
            <a:ext cx="1828800" cy="892552"/>
            <a:chOff x="1619804" y="2992914"/>
            <a:chExt cx="1828800" cy="892552"/>
          </a:xfrm>
        </p:grpSpPr>
        <p:sp>
          <p:nvSpPr>
            <p:cNvPr id="80" name="TextBox 79"/>
            <p:cNvSpPr txBox="1"/>
            <p:nvPr/>
          </p:nvSpPr>
          <p:spPr>
            <a:xfrm>
              <a:off x="1619804" y="2992914"/>
              <a:ext cx="1828800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andara"/>
                </a:rPr>
                <a:t>Veljko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656568" y="3362246"/>
              <a:ext cx="1790941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bg1"/>
                  </a:solidFill>
                  <a:latin typeface="Candara"/>
                </a:rPr>
                <a:t>Izazovi</a:t>
              </a:r>
              <a:r>
                <a:rPr lang="en-US" sz="1400" dirty="0">
                  <a:solidFill>
                    <a:schemeClr val="bg1"/>
                  </a:solidFill>
                  <a:latin typeface="Candara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Candara"/>
                </a:rPr>
                <a:t>i</a:t>
              </a:r>
              <a:r>
                <a:rPr lang="en-US" sz="1400" dirty="0">
                  <a:solidFill>
                    <a:schemeClr val="bg1"/>
                  </a:solidFill>
                  <a:latin typeface="Candara"/>
                </a:rPr>
                <a:t> rad </a:t>
              </a:r>
              <a:r>
                <a:rPr lang="en-US" sz="1400" dirty="0" err="1">
                  <a:solidFill>
                    <a:schemeClr val="bg1"/>
                  </a:solidFill>
                  <a:latin typeface="Candara"/>
                </a:rPr>
                <a:t>moderatora</a:t>
              </a:r>
              <a:r>
                <a:rPr lang="en-US" sz="1400" dirty="0">
                  <a:solidFill>
                    <a:schemeClr val="bg1"/>
                  </a:solidFill>
                  <a:latin typeface="Candara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Candara"/>
                </a:rPr>
                <a:t>i</a:t>
              </a:r>
              <a:r>
                <a:rPr lang="en-US" sz="1400" dirty="0">
                  <a:solidFill>
                    <a:schemeClr val="bg1"/>
                  </a:solidFill>
                  <a:latin typeface="Candara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Candara"/>
                </a:rPr>
                <a:t>admina</a:t>
              </a:r>
              <a:endParaRPr lang="en-US" sz="1400" dirty="0">
                <a:solidFill>
                  <a:schemeClr val="bg1"/>
                </a:solidFill>
                <a:latin typeface="Candara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341511" y="258228"/>
            <a:ext cx="5508978" cy="954108"/>
            <a:chOff x="3341511" y="258228"/>
            <a:chExt cx="5508978" cy="954108"/>
          </a:xfrm>
        </p:grpSpPr>
        <p:sp>
          <p:nvSpPr>
            <p:cNvPr id="7" name="TextBox 6"/>
            <p:cNvSpPr txBox="1"/>
            <p:nvPr/>
          </p:nvSpPr>
          <p:spPr>
            <a:xfrm>
              <a:off x="3341511" y="258228"/>
              <a:ext cx="5508978" cy="76944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4400" b="1" dirty="0" err="1">
                  <a:solidFill>
                    <a:schemeClr val="bg1"/>
                  </a:solidFill>
                  <a:latin typeface="Candara"/>
                </a:rPr>
                <a:t>Raspodela</a:t>
              </a:r>
              <a:r>
                <a:rPr lang="en-US" sz="4400" b="1" dirty="0">
                  <a:solidFill>
                    <a:schemeClr val="bg1"/>
                  </a:solidFill>
                  <a:latin typeface="Candara"/>
                </a:rPr>
                <a:t> </a:t>
              </a:r>
              <a:r>
                <a:rPr lang="en-US" sz="4400" b="1" dirty="0" err="1">
                  <a:solidFill>
                    <a:schemeClr val="bg1"/>
                  </a:solidFill>
                  <a:latin typeface="Candara"/>
                </a:rPr>
                <a:t>posla</a:t>
              </a:r>
              <a:endParaRPr lang="en-US" dirty="0" err="1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30132" y="843004"/>
              <a:ext cx="4143023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93576" y="3794943"/>
            <a:ext cx="514352" cy="514352"/>
            <a:chOff x="3878263" y="2220913"/>
            <a:chExt cx="547687" cy="547687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Freeform 14"/>
            <p:cNvSpPr>
              <a:spLocks/>
            </p:cNvSpPr>
            <p:nvPr/>
          </p:nvSpPr>
          <p:spPr bwMode="auto">
            <a:xfrm>
              <a:off x="4035425" y="2376488"/>
              <a:ext cx="115887" cy="130175"/>
            </a:xfrm>
            <a:custGeom>
              <a:avLst/>
              <a:gdLst/>
              <a:ahLst/>
              <a:cxnLst>
                <a:cxn ang="0">
                  <a:pos x="73" y="63"/>
                </a:cxn>
                <a:cxn ang="0">
                  <a:pos x="53" y="82"/>
                </a:cxn>
                <a:cxn ang="0">
                  <a:pos x="0" y="18"/>
                </a:cxn>
                <a:cxn ang="0">
                  <a:pos x="1" y="0"/>
                </a:cxn>
                <a:cxn ang="0">
                  <a:pos x="21" y="0"/>
                </a:cxn>
                <a:cxn ang="0">
                  <a:pos x="73" y="63"/>
                </a:cxn>
              </a:cxnLst>
              <a:rect l="0" t="0" r="r" b="b"/>
              <a:pathLst>
                <a:path w="73" h="82">
                  <a:moveTo>
                    <a:pt x="73" y="63"/>
                  </a:moveTo>
                  <a:lnTo>
                    <a:pt x="53" y="82"/>
                  </a:lnTo>
                  <a:lnTo>
                    <a:pt x="0" y="18"/>
                  </a:lnTo>
                  <a:lnTo>
                    <a:pt x="1" y="0"/>
                  </a:lnTo>
                  <a:lnTo>
                    <a:pt x="21" y="0"/>
                  </a:lnTo>
                  <a:lnTo>
                    <a:pt x="73" y="6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" name="Freeform 15"/>
            <p:cNvSpPr>
              <a:spLocks/>
            </p:cNvSpPr>
            <p:nvPr/>
          </p:nvSpPr>
          <p:spPr bwMode="auto">
            <a:xfrm>
              <a:off x="4165600" y="2424113"/>
              <a:ext cx="149225" cy="87312"/>
            </a:xfrm>
            <a:custGeom>
              <a:avLst/>
              <a:gdLst/>
              <a:ahLst/>
              <a:cxnLst>
                <a:cxn ang="0">
                  <a:pos x="10" y="55"/>
                </a:cxn>
                <a:cxn ang="0">
                  <a:pos x="0" y="30"/>
                </a:cxn>
                <a:cxn ang="0">
                  <a:pos x="77" y="0"/>
                </a:cxn>
                <a:cxn ang="0">
                  <a:pos x="94" y="8"/>
                </a:cxn>
                <a:cxn ang="0">
                  <a:pos x="87" y="27"/>
                </a:cxn>
                <a:cxn ang="0">
                  <a:pos x="10" y="55"/>
                </a:cxn>
              </a:cxnLst>
              <a:rect l="0" t="0" r="r" b="b"/>
              <a:pathLst>
                <a:path w="94" h="55">
                  <a:moveTo>
                    <a:pt x="10" y="55"/>
                  </a:moveTo>
                  <a:lnTo>
                    <a:pt x="0" y="30"/>
                  </a:lnTo>
                  <a:lnTo>
                    <a:pt x="77" y="0"/>
                  </a:lnTo>
                  <a:lnTo>
                    <a:pt x="94" y="8"/>
                  </a:lnTo>
                  <a:lnTo>
                    <a:pt x="87" y="27"/>
                  </a:lnTo>
                  <a:lnTo>
                    <a:pt x="10" y="5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" name="Freeform 16"/>
            <p:cNvSpPr>
              <a:spLocks noEditPoints="1"/>
            </p:cNvSpPr>
            <p:nvPr/>
          </p:nvSpPr>
          <p:spPr bwMode="auto">
            <a:xfrm>
              <a:off x="3878263" y="2220913"/>
              <a:ext cx="547687" cy="547687"/>
            </a:xfrm>
            <a:custGeom>
              <a:avLst/>
              <a:gdLst/>
              <a:ahLst/>
              <a:cxnLst>
                <a:cxn ang="0">
                  <a:pos x="103" y="206"/>
                </a:cxn>
                <a:cxn ang="0">
                  <a:pos x="0" y="103"/>
                </a:cxn>
                <a:cxn ang="0">
                  <a:pos x="103" y="0"/>
                </a:cxn>
                <a:cxn ang="0">
                  <a:pos x="206" y="103"/>
                </a:cxn>
                <a:cxn ang="0">
                  <a:pos x="103" y="206"/>
                </a:cxn>
                <a:cxn ang="0">
                  <a:pos x="103" y="22"/>
                </a:cxn>
                <a:cxn ang="0">
                  <a:pos x="22" y="103"/>
                </a:cxn>
                <a:cxn ang="0">
                  <a:pos x="103" y="184"/>
                </a:cxn>
                <a:cxn ang="0">
                  <a:pos x="184" y="103"/>
                </a:cxn>
                <a:cxn ang="0">
                  <a:pos x="103" y="22"/>
                </a:cxn>
              </a:cxnLst>
              <a:rect l="0" t="0" r="r" b="b"/>
              <a:pathLst>
                <a:path w="206" h="206">
                  <a:moveTo>
                    <a:pt x="103" y="206"/>
                  </a:moveTo>
                  <a:cubicBezTo>
                    <a:pt x="46" y="206"/>
                    <a:pt x="0" y="160"/>
                    <a:pt x="0" y="103"/>
                  </a:cubicBezTo>
                  <a:cubicBezTo>
                    <a:pt x="0" y="46"/>
                    <a:pt x="46" y="0"/>
                    <a:pt x="103" y="0"/>
                  </a:cubicBezTo>
                  <a:cubicBezTo>
                    <a:pt x="160" y="0"/>
                    <a:pt x="206" y="46"/>
                    <a:pt x="206" y="103"/>
                  </a:cubicBezTo>
                  <a:cubicBezTo>
                    <a:pt x="206" y="160"/>
                    <a:pt x="160" y="206"/>
                    <a:pt x="103" y="206"/>
                  </a:cubicBezTo>
                  <a:close/>
                  <a:moveTo>
                    <a:pt x="103" y="22"/>
                  </a:moveTo>
                  <a:cubicBezTo>
                    <a:pt x="58" y="22"/>
                    <a:pt x="22" y="58"/>
                    <a:pt x="22" y="103"/>
                  </a:cubicBezTo>
                  <a:cubicBezTo>
                    <a:pt x="22" y="148"/>
                    <a:pt x="58" y="184"/>
                    <a:pt x="103" y="184"/>
                  </a:cubicBezTo>
                  <a:cubicBezTo>
                    <a:pt x="148" y="184"/>
                    <a:pt x="184" y="148"/>
                    <a:pt x="184" y="103"/>
                  </a:cubicBezTo>
                  <a:cubicBezTo>
                    <a:pt x="184" y="58"/>
                    <a:pt x="148" y="22"/>
                    <a:pt x="103" y="2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Oval 17"/>
            <p:cNvSpPr>
              <a:spLocks noChangeArrowheads="1"/>
            </p:cNvSpPr>
            <p:nvPr/>
          </p:nvSpPr>
          <p:spPr bwMode="auto">
            <a:xfrm>
              <a:off x="4111625" y="2455863"/>
              <a:ext cx="79375" cy="7937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auto">
            <a:xfrm>
              <a:off x="4135438" y="2654300"/>
              <a:ext cx="31750" cy="106362"/>
            </a:xfrm>
            <a:custGeom>
              <a:avLst/>
              <a:gdLst/>
              <a:ahLst/>
              <a:cxnLst>
                <a:cxn ang="0">
                  <a:pos x="12" y="34"/>
                </a:cxn>
                <a:cxn ang="0">
                  <a:pos x="6" y="40"/>
                </a:cxn>
                <a:cxn ang="0">
                  <a:pos x="0" y="34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12" y="6"/>
                </a:cxn>
                <a:cxn ang="0">
                  <a:pos x="12" y="34"/>
                </a:cxn>
              </a:cxnLst>
              <a:rect l="0" t="0" r="r" b="b"/>
              <a:pathLst>
                <a:path w="12" h="40">
                  <a:moveTo>
                    <a:pt x="12" y="34"/>
                  </a:moveTo>
                  <a:cubicBezTo>
                    <a:pt x="12" y="38"/>
                    <a:pt x="9" y="40"/>
                    <a:pt x="6" y="40"/>
                  </a:cubicBezTo>
                  <a:cubicBezTo>
                    <a:pt x="3" y="40"/>
                    <a:pt x="0" y="38"/>
                    <a:pt x="0" y="3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" y="0"/>
                    <a:pt x="12" y="2"/>
                    <a:pt x="12" y="6"/>
                  </a:cubicBezTo>
                  <a:lnTo>
                    <a:pt x="12" y="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" name="Freeform 19"/>
            <p:cNvSpPr>
              <a:spLocks/>
            </p:cNvSpPr>
            <p:nvPr/>
          </p:nvSpPr>
          <p:spPr bwMode="auto">
            <a:xfrm>
              <a:off x="4135438" y="2230438"/>
              <a:ext cx="31750" cy="107950"/>
            </a:xfrm>
            <a:custGeom>
              <a:avLst/>
              <a:gdLst/>
              <a:ahLst/>
              <a:cxnLst>
                <a:cxn ang="0">
                  <a:pos x="12" y="34"/>
                </a:cxn>
                <a:cxn ang="0">
                  <a:pos x="6" y="41"/>
                </a:cxn>
                <a:cxn ang="0">
                  <a:pos x="0" y="34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12" y="6"/>
                </a:cxn>
                <a:cxn ang="0">
                  <a:pos x="12" y="34"/>
                </a:cxn>
              </a:cxnLst>
              <a:rect l="0" t="0" r="r" b="b"/>
              <a:pathLst>
                <a:path w="12" h="41">
                  <a:moveTo>
                    <a:pt x="12" y="34"/>
                  </a:moveTo>
                  <a:cubicBezTo>
                    <a:pt x="12" y="38"/>
                    <a:pt x="9" y="41"/>
                    <a:pt x="6" y="41"/>
                  </a:cubicBezTo>
                  <a:cubicBezTo>
                    <a:pt x="3" y="41"/>
                    <a:pt x="0" y="38"/>
                    <a:pt x="0" y="3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" name="Freeform 20"/>
            <p:cNvSpPr>
              <a:spLocks/>
            </p:cNvSpPr>
            <p:nvPr/>
          </p:nvSpPr>
          <p:spPr bwMode="auto">
            <a:xfrm>
              <a:off x="4308475" y="2479675"/>
              <a:ext cx="109537" cy="31750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41" y="6"/>
                </a:cxn>
                <a:cxn ang="0">
                  <a:pos x="35" y="12"/>
                </a:cxn>
                <a:cxn ang="0">
                  <a:pos x="7" y="12"/>
                </a:cxn>
                <a:cxn ang="0">
                  <a:pos x="0" y="6"/>
                </a:cxn>
                <a:cxn ang="0">
                  <a:pos x="7" y="0"/>
                </a:cxn>
                <a:cxn ang="0">
                  <a:pos x="35" y="0"/>
                </a:cxn>
              </a:cxnLst>
              <a:rect l="0" t="0" r="r" b="b"/>
              <a:pathLst>
                <a:path w="41" h="12">
                  <a:moveTo>
                    <a:pt x="35" y="0"/>
                  </a:moveTo>
                  <a:cubicBezTo>
                    <a:pt x="39" y="0"/>
                    <a:pt x="41" y="3"/>
                    <a:pt x="41" y="6"/>
                  </a:cubicBezTo>
                  <a:cubicBezTo>
                    <a:pt x="41" y="10"/>
                    <a:pt x="39" y="12"/>
                    <a:pt x="35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7" y="0"/>
                  </a:cubicBezTo>
                  <a:lnTo>
                    <a:pt x="3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" name="Freeform 21"/>
            <p:cNvSpPr>
              <a:spLocks/>
            </p:cNvSpPr>
            <p:nvPr/>
          </p:nvSpPr>
          <p:spPr bwMode="auto">
            <a:xfrm>
              <a:off x="3886200" y="2479675"/>
              <a:ext cx="107950" cy="31750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41" y="6"/>
                </a:cxn>
                <a:cxn ang="0">
                  <a:pos x="34" y="12"/>
                </a:cxn>
                <a:cxn ang="0">
                  <a:pos x="6" y="12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34" y="0"/>
                </a:cxn>
              </a:cxnLst>
              <a:rect l="0" t="0" r="r" b="b"/>
              <a:pathLst>
                <a:path w="41" h="12">
                  <a:moveTo>
                    <a:pt x="34" y="0"/>
                  </a:moveTo>
                  <a:cubicBezTo>
                    <a:pt x="38" y="0"/>
                    <a:pt x="41" y="3"/>
                    <a:pt x="41" y="6"/>
                  </a:cubicBezTo>
                  <a:cubicBezTo>
                    <a:pt x="41" y="10"/>
                    <a:pt x="38" y="12"/>
                    <a:pt x="34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lnTo>
                    <a:pt x="3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607276" y="3746057"/>
            <a:ext cx="304371" cy="512235"/>
            <a:chOff x="533400" y="2800350"/>
            <a:chExt cx="325437" cy="547687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Freeform 30"/>
            <p:cNvSpPr>
              <a:spLocks noEditPoints="1"/>
            </p:cNvSpPr>
            <p:nvPr/>
          </p:nvSpPr>
          <p:spPr bwMode="auto">
            <a:xfrm>
              <a:off x="533400" y="2800350"/>
              <a:ext cx="325437" cy="547687"/>
            </a:xfrm>
            <a:custGeom>
              <a:avLst/>
              <a:gdLst/>
              <a:ahLst/>
              <a:cxnLst>
                <a:cxn ang="0">
                  <a:pos x="104" y="0"/>
                </a:cxn>
                <a:cxn ang="0">
                  <a:pos x="18" y="0"/>
                </a:cxn>
                <a:cxn ang="0">
                  <a:pos x="0" y="17"/>
                </a:cxn>
                <a:cxn ang="0">
                  <a:pos x="0" y="189"/>
                </a:cxn>
                <a:cxn ang="0">
                  <a:pos x="18" y="206"/>
                </a:cxn>
                <a:cxn ang="0">
                  <a:pos x="104" y="206"/>
                </a:cxn>
                <a:cxn ang="0">
                  <a:pos x="122" y="189"/>
                </a:cxn>
                <a:cxn ang="0">
                  <a:pos x="122" y="17"/>
                </a:cxn>
                <a:cxn ang="0">
                  <a:pos x="104" y="0"/>
                </a:cxn>
                <a:cxn ang="0">
                  <a:pos x="47" y="12"/>
                </a:cxn>
                <a:cxn ang="0">
                  <a:pos x="75" y="12"/>
                </a:cxn>
                <a:cxn ang="0">
                  <a:pos x="77" y="15"/>
                </a:cxn>
                <a:cxn ang="0">
                  <a:pos x="75" y="18"/>
                </a:cxn>
                <a:cxn ang="0">
                  <a:pos x="47" y="18"/>
                </a:cxn>
                <a:cxn ang="0">
                  <a:pos x="45" y="15"/>
                </a:cxn>
                <a:cxn ang="0">
                  <a:pos x="47" y="12"/>
                </a:cxn>
                <a:cxn ang="0">
                  <a:pos x="61" y="203"/>
                </a:cxn>
                <a:cxn ang="0">
                  <a:pos x="53" y="196"/>
                </a:cxn>
                <a:cxn ang="0">
                  <a:pos x="61" y="188"/>
                </a:cxn>
                <a:cxn ang="0">
                  <a:pos x="69" y="196"/>
                </a:cxn>
                <a:cxn ang="0">
                  <a:pos x="61" y="203"/>
                </a:cxn>
                <a:cxn ang="0">
                  <a:pos x="109" y="181"/>
                </a:cxn>
                <a:cxn ang="0">
                  <a:pos x="13" y="181"/>
                </a:cxn>
                <a:cxn ang="0">
                  <a:pos x="13" y="25"/>
                </a:cxn>
                <a:cxn ang="0">
                  <a:pos x="109" y="25"/>
                </a:cxn>
                <a:cxn ang="0">
                  <a:pos x="109" y="181"/>
                </a:cxn>
              </a:cxnLst>
              <a:rect l="0" t="0" r="r" b="b"/>
              <a:pathLst>
                <a:path w="122" h="206">
                  <a:moveTo>
                    <a:pt x="104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9"/>
                    <a:pt x="8" y="206"/>
                    <a:pt x="18" y="206"/>
                  </a:cubicBezTo>
                  <a:cubicBezTo>
                    <a:pt x="104" y="206"/>
                    <a:pt x="104" y="206"/>
                    <a:pt x="104" y="206"/>
                  </a:cubicBezTo>
                  <a:cubicBezTo>
                    <a:pt x="114" y="206"/>
                    <a:pt x="122" y="199"/>
                    <a:pt x="122" y="189"/>
                  </a:cubicBezTo>
                  <a:cubicBezTo>
                    <a:pt x="122" y="17"/>
                    <a:pt x="122" y="17"/>
                    <a:pt x="122" y="17"/>
                  </a:cubicBezTo>
                  <a:cubicBezTo>
                    <a:pt x="122" y="8"/>
                    <a:pt x="114" y="0"/>
                    <a:pt x="104" y="0"/>
                  </a:cubicBezTo>
                  <a:close/>
                  <a:moveTo>
                    <a:pt x="47" y="12"/>
                  </a:moveTo>
                  <a:cubicBezTo>
                    <a:pt x="75" y="12"/>
                    <a:pt x="75" y="12"/>
                    <a:pt x="75" y="12"/>
                  </a:cubicBezTo>
                  <a:cubicBezTo>
                    <a:pt x="76" y="12"/>
                    <a:pt x="77" y="14"/>
                    <a:pt x="77" y="15"/>
                  </a:cubicBezTo>
                  <a:cubicBezTo>
                    <a:pt x="77" y="17"/>
                    <a:pt x="76" y="18"/>
                    <a:pt x="75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6" y="18"/>
                    <a:pt x="45" y="17"/>
                    <a:pt x="45" y="15"/>
                  </a:cubicBezTo>
                  <a:cubicBezTo>
                    <a:pt x="45" y="14"/>
                    <a:pt x="46" y="12"/>
                    <a:pt x="47" y="12"/>
                  </a:cubicBezTo>
                  <a:close/>
                  <a:moveTo>
                    <a:pt x="61" y="203"/>
                  </a:moveTo>
                  <a:cubicBezTo>
                    <a:pt x="57" y="203"/>
                    <a:pt x="53" y="200"/>
                    <a:pt x="53" y="196"/>
                  </a:cubicBezTo>
                  <a:cubicBezTo>
                    <a:pt x="53" y="191"/>
                    <a:pt x="57" y="188"/>
                    <a:pt x="61" y="188"/>
                  </a:cubicBezTo>
                  <a:cubicBezTo>
                    <a:pt x="65" y="188"/>
                    <a:pt x="69" y="191"/>
                    <a:pt x="69" y="196"/>
                  </a:cubicBezTo>
                  <a:cubicBezTo>
                    <a:pt x="69" y="200"/>
                    <a:pt x="65" y="203"/>
                    <a:pt x="61" y="203"/>
                  </a:cubicBezTo>
                  <a:close/>
                  <a:moveTo>
                    <a:pt x="109" y="181"/>
                  </a:moveTo>
                  <a:cubicBezTo>
                    <a:pt x="13" y="181"/>
                    <a:pt x="13" y="181"/>
                    <a:pt x="13" y="181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09" y="25"/>
                    <a:pt x="109" y="25"/>
                    <a:pt x="109" y="25"/>
                  </a:cubicBezTo>
                  <a:lnTo>
                    <a:pt x="109" y="1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2" name="Rectangle 31"/>
            <p:cNvSpPr>
              <a:spLocks noChangeArrowheads="1"/>
            </p:cNvSpPr>
            <p:nvPr/>
          </p:nvSpPr>
          <p:spPr bwMode="auto">
            <a:xfrm>
              <a:off x="600075" y="3140075"/>
              <a:ext cx="42862" cy="1174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3" name="Rectangle 32"/>
            <p:cNvSpPr>
              <a:spLocks noChangeArrowheads="1"/>
            </p:cNvSpPr>
            <p:nvPr/>
          </p:nvSpPr>
          <p:spPr bwMode="auto">
            <a:xfrm>
              <a:off x="674687" y="3095625"/>
              <a:ext cx="42862" cy="1619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4" name="Rectangle 33"/>
            <p:cNvSpPr>
              <a:spLocks noChangeArrowheads="1"/>
            </p:cNvSpPr>
            <p:nvPr/>
          </p:nvSpPr>
          <p:spPr bwMode="auto">
            <a:xfrm>
              <a:off x="749300" y="3049587"/>
              <a:ext cx="42862" cy="20796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pic>
        <p:nvPicPr>
          <p:cNvPr id="45" name="Picture 44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000" y="6793753"/>
            <a:ext cx="365760" cy="98854"/>
          </a:xfrm>
          <a:prstGeom prst="rect">
            <a:avLst/>
          </a:prstGeom>
          <a:noFill/>
          <a:effectLst>
            <a:glow rad="63500">
              <a:schemeClr val="bg1">
                <a:alpha val="45000"/>
              </a:schemeClr>
            </a:glow>
          </a:effectLst>
        </p:spPr>
      </p:pic>
      <p:grpSp>
        <p:nvGrpSpPr>
          <p:cNvPr id="2" name="Group 75">
            <a:extLst>
              <a:ext uri="{FF2B5EF4-FFF2-40B4-BE49-F238E27FC236}">
                <a16:creationId xmlns:a16="http://schemas.microsoft.com/office/drawing/2014/main" id="{3FA5026C-E087-4D93-88A0-40547D03DBC9}"/>
              </a:ext>
            </a:extLst>
          </p:cNvPr>
          <p:cNvGrpSpPr/>
          <p:nvPr/>
        </p:nvGrpSpPr>
        <p:grpSpPr>
          <a:xfrm>
            <a:off x="7076289" y="2110777"/>
            <a:ext cx="519133" cy="651935"/>
            <a:chOff x="6743700" y="2347912"/>
            <a:chExt cx="273050" cy="3429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2" name="Freeform 268">
              <a:extLst>
                <a:ext uri="{FF2B5EF4-FFF2-40B4-BE49-F238E27FC236}">
                  <a16:creationId xmlns:a16="http://schemas.microsoft.com/office/drawing/2014/main" id="{C17E86D4-2A35-4317-9983-8B662ACD3E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43700" y="2347912"/>
              <a:ext cx="273050" cy="342900"/>
            </a:xfrm>
            <a:custGeom>
              <a:avLst/>
              <a:gdLst/>
              <a:ahLst/>
              <a:cxnLst>
                <a:cxn ang="0">
                  <a:pos x="17" y="57"/>
                </a:cxn>
                <a:cxn ang="0">
                  <a:pos x="59" y="15"/>
                </a:cxn>
                <a:cxn ang="0">
                  <a:pos x="102" y="57"/>
                </a:cxn>
                <a:cxn ang="0">
                  <a:pos x="89" y="89"/>
                </a:cxn>
                <a:cxn ang="0">
                  <a:pos x="87" y="89"/>
                </a:cxn>
                <a:cxn ang="0">
                  <a:pos x="80" y="66"/>
                </a:cxn>
                <a:cxn ang="0">
                  <a:pos x="73" y="62"/>
                </a:cxn>
                <a:cxn ang="0">
                  <a:pos x="71" y="62"/>
                </a:cxn>
                <a:cxn ang="0">
                  <a:pos x="45" y="62"/>
                </a:cxn>
                <a:cxn ang="0">
                  <a:pos x="39" y="66"/>
                </a:cxn>
                <a:cxn ang="0">
                  <a:pos x="32" y="88"/>
                </a:cxn>
                <a:cxn ang="0">
                  <a:pos x="30" y="89"/>
                </a:cxn>
                <a:cxn ang="0">
                  <a:pos x="17" y="57"/>
                </a:cxn>
                <a:cxn ang="0">
                  <a:pos x="55" y="70"/>
                </a:cxn>
                <a:cxn ang="0">
                  <a:pos x="56" y="69"/>
                </a:cxn>
                <a:cxn ang="0">
                  <a:pos x="63" y="69"/>
                </a:cxn>
                <a:cxn ang="0">
                  <a:pos x="64" y="70"/>
                </a:cxn>
                <a:cxn ang="0">
                  <a:pos x="64" y="74"/>
                </a:cxn>
                <a:cxn ang="0">
                  <a:pos x="68" y="89"/>
                </a:cxn>
                <a:cxn ang="0">
                  <a:pos x="67" y="91"/>
                </a:cxn>
                <a:cxn ang="0">
                  <a:pos x="61" y="97"/>
                </a:cxn>
                <a:cxn ang="0">
                  <a:pos x="59" y="97"/>
                </a:cxn>
                <a:cxn ang="0">
                  <a:pos x="53" y="91"/>
                </a:cxn>
                <a:cxn ang="0">
                  <a:pos x="52" y="89"/>
                </a:cxn>
                <a:cxn ang="0">
                  <a:pos x="55" y="74"/>
                </a:cxn>
                <a:cxn ang="0">
                  <a:pos x="55" y="70"/>
                </a:cxn>
                <a:cxn ang="0">
                  <a:pos x="59" y="0"/>
                </a:cxn>
                <a:cxn ang="0">
                  <a:pos x="0" y="59"/>
                </a:cxn>
                <a:cxn ang="0">
                  <a:pos x="59" y="149"/>
                </a:cxn>
                <a:cxn ang="0">
                  <a:pos x="119" y="59"/>
                </a:cxn>
                <a:cxn ang="0">
                  <a:pos x="59" y="0"/>
                </a:cxn>
              </a:cxnLst>
              <a:rect l="0" t="0" r="r" b="b"/>
              <a:pathLst>
                <a:path w="119" h="149">
                  <a:moveTo>
                    <a:pt x="17" y="57"/>
                  </a:moveTo>
                  <a:cubicBezTo>
                    <a:pt x="17" y="34"/>
                    <a:pt x="36" y="15"/>
                    <a:pt x="59" y="15"/>
                  </a:cubicBezTo>
                  <a:cubicBezTo>
                    <a:pt x="83" y="15"/>
                    <a:pt x="102" y="34"/>
                    <a:pt x="102" y="57"/>
                  </a:cubicBezTo>
                  <a:cubicBezTo>
                    <a:pt x="102" y="70"/>
                    <a:pt x="97" y="81"/>
                    <a:pt x="89" y="89"/>
                  </a:cubicBezTo>
                  <a:cubicBezTo>
                    <a:pt x="89" y="89"/>
                    <a:pt x="88" y="89"/>
                    <a:pt x="87" y="89"/>
                  </a:cubicBezTo>
                  <a:cubicBezTo>
                    <a:pt x="80" y="66"/>
                    <a:pt x="80" y="66"/>
                    <a:pt x="80" y="66"/>
                  </a:cubicBezTo>
                  <a:cubicBezTo>
                    <a:pt x="79" y="64"/>
                    <a:pt x="76" y="62"/>
                    <a:pt x="73" y="62"/>
                  </a:cubicBezTo>
                  <a:cubicBezTo>
                    <a:pt x="72" y="62"/>
                    <a:pt x="72" y="62"/>
                    <a:pt x="71" y="62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42" y="62"/>
                    <a:pt x="40" y="64"/>
                    <a:pt x="39" y="66"/>
                  </a:cubicBezTo>
                  <a:cubicBezTo>
                    <a:pt x="32" y="88"/>
                    <a:pt x="32" y="88"/>
                    <a:pt x="32" y="88"/>
                  </a:cubicBezTo>
                  <a:cubicBezTo>
                    <a:pt x="31" y="89"/>
                    <a:pt x="30" y="89"/>
                    <a:pt x="30" y="89"/>
                  </a:cubicBezTo>
                  <a:cubicBezTo>
                    <a:pt x="22" y="81"/>
                    <a:pt x="17" y="70"/>
                    <a:pt x="17" y="57"/>
                  </a:cubicBezTo>
                  <a:moveTo>
                    <a:pt x="55" y="70"/>
                  </a:moveTo>
                  <a:cubicBezTo>
                    <a:pt x="55" y="69"/>
                    <a:pt x="55" y="69"/>
                    <a:pt x="56" y="69"/>
                  </a:cubicBezTo>
                  <a:cubicBezTo>
                    <a:pt x="63" y="69"/>
                    <a:pt x="63" y="69"/>
                    <a:pt x="63" y="69"/>
                  </a:cubicBezTo>
                  <a:cubicBezTo>
                    <a:pt x="64" y="69"/>
                    <a:pt x="65" y="69"/>
                    <a:pt x="64" y="70"/>
                  </a:cubicBezTo>
                  <a:cubicBezTo>
                    <a:pt x="64" y="70"/>
                    <a:pt x="64" y="73"/>
                    <a:pt x="64" y="74"/>
                  </a:cubicBezTo>
                  <a:cubicBezTo>
                    <a:pt x="65" y="77"/>
                    <a:pt x="68" y="89"/>
                    <a:pt x="68" y="89"/>
                  </a:cubicBezTo>
                  <a:cubicBezTo>
                    <a:pt x="68" y="90"/>
                    <a:pt x="67" y="91"/>
                    <a:pt x="67" y="91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0" y="97"/>
                    <a:pt x="59" y="97"/>
                    <a:pt x="59" y="97"/>
                  </a:cubicBezTo>
                  <a:cubicBezTo>
                    <a:pt x="53" y="91"/>
                    <a:pt x="53" y="91"/>
                    <a:pt x="53" y="91"/>
                  </a:cubicBezTo>
                  <a:cubicBezTo>
                    <a:pt x="52" y="91"/>
                    <a:pt x="52" y="90"/>
                    <a:pt x="52" y="89"/>
                  </a:cubicBezTo>
                  <a:cubicBezTo>
                    <a:pt x="52" y="89"/>
                    <a:pt x="54" y="77"/>
                    <a:pt x="55" y="74"/>
                  </a:cubicBezTo>
                  <a:cubicBezTo>
                    <a:pt x="55" y="73"/>
                    <a:pt x="55" y="70"/>
                    <a:pt x="55" y="70"/>
                  </a:cubicBezTo>
                  <a:moveTo>
                    <a:pt x="59" y="0"/>
                  </a:moveTo>
                  <a:cubicBezTo>
                    <a:pt x="27" y="0"/>
                    <a:pt x="0" y="26"/>
                    <a:pt x="0" y="59"/>
                  </a:cubicBezTo>
                  <a:cubicBezTo>
                    <a:pt x="0" y="92"/>
                    <a:pt x="53" y="149"/>
                    <a:pt x="59" y="149"/>
                  </a:cubicBezTo>
                  <a:cubicBezTo>
                    <a:pt x="66" y="149"/>
                    <a:pt x="119" y="92"/>
                    <a:pt x="119" y="59"/>
                  </a:cubicBezTo>
                  <a:cubicBezTo>
                    <a:pt x="119" y="26"/>
                    <a:pt x="92" y="0"/>
                    <a:pt x="59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4" name="Oval 269">
              <a:extLst>
                <a:ext uri="{FF2B5EF4-FFF2-40B4-BE49-F238E27FC236}">
                  <a16:creationId xmlns:a16="http://schemas.microsoft.com/office/drawing/2014/main" id="{316F9F2D-DC30-4230-8B7B-283A0800E4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8950" y="2401887"/>
              <a:ext cx="80962" cy="7937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78257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250"/>
                            </p:stCondLst>
                            <p:childTnLst>
                              <p:par>
                                <p:cTn id="4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75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25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53" grpId="0" animBg="1"/>
      <p:bldP spid="67" grpId="0" animBg="1"/>
      <p:bldP spid="7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2706511" y="258228"/>
            <a:ext cx="7169747" cy="954108"/>
            <a:chOff x="2960511" y="258228"/>
            <a:chExt cx="7169747" cy="954108"/>
          </a:xfrm>
        </p:grpSpPr>
        <p:sp>
          <p:nvSpPr>
            <p:cNvPr id="28" name="TextBox 27"/>
            <p:cNvSpPr txBox="1"/>
            <p:nvPr/>
          </p:nvSpPr>
          <p:spPr>
            <a:xfrm>
              <a:off x="2960511" y="258228"/>
              <a:ext cx="7169747" cy="76944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4400" b="1" dirty="0" err="1">
                  <a:solidFill>
                    <a:schemeClr val="bg1"/>
                  </a:solidFill>
                  <a:latin typeface="Candara"/>
                </a:rPr>
                <a:t>Modelovanje</a:t>
              </a:r>
              <a:r>
                <a:rPr lang="en-US" sz="4400" b="1" dirty="0">
                  <a:solidFill>
                    <a:schemeClr val="bg1"/>
                  </a:solidFill>
                  <a:latin typeface="Candara"/>
                </a:rPr>
                <a:t> </a:t>
              </a:r>
              <a:r>
                <a:rPr lang="en-US" sz="4400" b="1" dirty="0" err="1">
                  <a:solidFill>
                    <a:schemeClr val="bg1"/>
                  </a:solidFill>
                  <a:latin typeface="Candara"/>
                </a:rPr>
                <a:t>veb</a:t>
              </a:r>
              <a:r>
                <a:rPr lang="en-US" sz="4400" b="1" dirty="0">
                  <a:solidFill>
                    <a:schemeClr val="bg1"/>
                  </a:solidFill>
                  <a:latin typeface="Candara"/>
                </a:rPr>
                <a:t> </a:t>
              </a:r>
              <a:r>
                <a:rPr lang="en-US" sz="4400" b="1" dirty="0" err="1">
                  <a:solidFill>
                    <a:schemeClr val="bg1"/>
                  </a:solidFill>
                  <a:latin typeface="Candara"/>
                </a:rPr>
                <a:t>aplikacije</a:t>
              </a:r>
              <a:endParaRPr lang="en-US" sz="4400" b="1" dirty="0" err="1">
                <a:solidFill>
                  <a:schemeClr val="bg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314507" y="843004"/>
              <a:ext cx="1562986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endParaRPr lang="en-US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pic>
        <p:nvPicPr>
          <p:cNvPr id="26" name="Picture 25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125" y="6746253"/>
            <a:ext cx="365760" cy="98854"/>
          </a:xfrm>
          <a:prstGeom prst="rect">
            <a:avLst/>
          </a:prstGeom>
          <a:noFill/>
          <a:effectLst>
            <a:glow rad="63500">
              <a:schemeClr val="bg1">
                <a:alpha val="45000"/>
              </a:scheme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AE330C-535F-46AA-A1C1-F6081F7769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278" y="304174"/>
            <a:ext cx="591363" cy="5913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8B67FA2-D496-4B10-94E7-FBBAB9B547D4}"/>
              </a:ext>
            </a:extLst>
          </p:cNvPr>
          <p:cNvGrpSpPr/>
          <p:nvPr/>
        </p:nvGrpSpPr>
        <p:grpSpPr>
          <a:xfrm>
            <a:off x="391078" y="1425418"/>
            <a:ext cx="7422812" cy="2594966"/>
            <a:chOff x="1164708" y="1246434"/>
            <a:chExt cx="2716008" cy="651308"/>
          </a:xfrm>
        </p:grpSpPr>
        <p:sp>
          <p:nvSpPr>
            <p:cNvPr id="57" name="Text Placeholder 3">
              <a:extLst>
                <a:ext uri="{FF2B5EF4-FFF2-40B4-BE49-F238E27FC236}">
                  <a16:creationId xmlns:a16="http://schemas.microsoft.com/office/drawing/2014/main" id="{845E9BA6-2D13-4057-9AF2-F3EFCB025383}"/>
                </a:ext>
              </a:extLst>
            </p:cNvPr>
            <p:cNvSpPr txBox="1">
              <a:spLocks/>
            </p:cNvSpPr>
            <p:nvPr/>
          </p:nvSpPr>
          <p:spPr>
            <a:xfrm>
              <a:off x="1164708" y="1246434"/>
              <a:ext cx="980694" cy="123598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3200" b="1" dirty="0">
                  <a:solidFill>
                    <a:schemeClr val="bg1"/>
                  </a:solidFill>
                  <a:latin typeface="Candara"/>
                </a:rPr>
                <a:t>UML </a:t>
              </a:r>
              <a:r>
                <a:rPr lang="en-US" sz="3200" b="1" dirty="0" err="1">
                  <a:solidFill>
                    <a:schemeClr val="bg1"/>
                  </a:solidFill>
                  <a:latin typeface="Candara"/>
                </a:rPr>
                <a:t>dijagrami</a:t>
              </a:r>
              <a:r>
                <a:rPr lang="en-US" sz="3200" b="1" dirty="0">
                  <a:solidFill>
                    <a:schemeClr val="bg1"/>
                  </a:solidFill>
                  <a:latin typeface="Candara"/>
                </a:rPr>
                <a:t>:</a:t>
              </a:r>
              <a:endParaRPr lang="en-US" sz="3200" dirty="0">
                <a:solidFill>
                  <a:schemeClr val="bg1"/>
                </a:solidFill>
                <a:cs typeface="Calibri"/>
              </a:endParaRPr>
            </a:p>
          </p:txBody>
        </p:sp>
        <p:sp>
          <p:nvSpPr>
            <p:cNvPr id="58" name="Text Placeholder 3">
              <a:extLst>
                <a:ext uri="{FF2B5EF4-FFF2-40B4-BE49-F238E27FC236}">
                  <a16:creationId xmlns:a16="http://schemas.microsoft.com/office/drawing/2014/main" id="{DD98B1D2-18C8-41A6-A650-0CC1EACFF915}"/>
                </a:ext>
              </a:extLst>
            </p:cNvPr>
            <p:cNvSpPr txBox="1">
              <a:spLocks/>
            </p:cNvSpPr>
            <p:nvPr/>
          </p:nvSpPr>
          <p:spPr>
            <a:xfrm>
              <a:off x="1270278" y="1418801"/>
              <a:ext cx="2610438" cy="4789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285750" indent="-285750" algn="l" defTabSz="1219170">
                <a:spcBef>
                  <a:spcPct val="20000"/>
                </a:spcBef>
                <a:buFont typeface="Arial"/>
                <a:buChar char="•"/>
                <a:defRPr/>
              </a:pPr>
              <a:r>
                <a:rPr lang="en-US" sz="28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Dijagram</a:t>
              </a:r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</a:t>
              </a:r>
              <a:r>
                <a:rPr lang="en-US" sz="28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slučajeva</a:t>
              </a:r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</a:t>
              </a:r>
              <a:r>
                <a:rPr lang="en-US" sz="28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korišćenja</a:t>
              </a:r>
              <a:endParaRPr lang="en-US" sz="2800" dirty="0">
                <a:solidFill>
                  <a:schemeClr val="bg1">
                    <a:lumMod val="85000"/>
                  </a:schemeClr>
                </a:solidFill>
                <a:latin typeface="Candara"/>
              </a:endParaRPr>
            </a:p>
            <a:p>
              <a:pPr marL="285750" indent="-285750" algn="l" defTabSz="1219170">
                <a:spcBef>
                  <a:spcPct val="20000"/>
                </a:spcBef>
                <a:buFont typeface="Arial"/>
                <a:buChar char="•"/>
                <a:defRPr/>
              </a:pPr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WAE </a:t>
              </a:r>
              <a:r>
                <a:rPr lang="en-US" sz="28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dijagram</a:t>
              </a:r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</a:t>
              </a:r>
              <a:r>
                <a:rPr lang="en-US" sz="28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klasa</a:t>
              </a:r>
              <a:endParaRPr lang="en-US" sz="2800" dirty="0">
                <a:solidFill>
                  <a:schemeClr val="bg1">
                    <a:lumMod val="85000"/>
                  </a:schemeClr>
                </a:solidFill>
                <a:latin typeface="Candara"/>
              </a:endParaRPr>
            </a:p>
            <a:p>
              <a:pPr marL="285750" indent="-285750" algn="l" defTabSz="1219170">
                <a:spcBef>
                  <a:spcPct val="20000"/>
                </a:spcBef>
                <a:buFont typeface="Arial"/>
                <a:buChar char="•"/>
                <a:defRPr/>
              </a:pPr>
              <a:r>
                <a:rPr lang="en-US" sz="28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Dijagrami</a:t>
              </a:r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</a:t>
              </a:r>
              <a:r>
                <a:rPr lang="en-US" sz="28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sekvence</a:t>
              </a:r>
              <a:endParaRPr lang="en-US" sz="2800" dirty="0">
                <a:solidFill>
                  <a:schemeClr val="bg1">
                    <a:lumMod val="85000"/>
                  </a:schemeClr>
                </a:solidFill>
                <a:latin typeface="Candara"/>
              </a:endParaRPr>
            </a:p>
            <a:p>
              <a:pPr marL="285750" indent="-285750" algn="l" defTabSz="1219170">
                <a:spcBef>
                  <a:spcPct val="20000"/>
                </a:spcBef>
                <a:buFont typeface="Arial"/>
                <a:buChar char="•"/>
                <a:defRPr/>
              </a:pPr>
              <a:endParaRPr lang="en-US" sz="2400" dirty="0">
                <a:solidFill>
                  <a:schemeClr val="bg1">
                    <a:lumMod val="85000"/>
                  </a:schemeClr>
                </a:solidFill>
                <a:latin typeface="Candar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771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442742" y="258228"/>
            <a:ext cx="6397978" cy="954108"/>
            <a:chOff x="2442742" y="258228"/>
            <a:chExt cx="6397978" cy="954108"/>
          </a:xfrm>
        </p:grpSpPr>
        <p:sp>
          <p:nvSpPr>
            <p:cNvPr id="7" name="TextBox 6"/>
            <p:cNvSpPr txBox="1"/>
            <p:nvPr/>
          </p:nvSpPr>
          <p:spPr>
            <a:xfrm>
              <a:off x="2442742" y="258228"/>
              <a:ext cx="6397978" cy="76944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4400" b="1" dirty="0" err="1">
                  <a:solidFill>
                    <a:schemeClr val="bg1"/>
                  </a:solidFill>
                  <a:latin typeface="Candara"/>
                </a:rPr>
                <a:t>Testiranje</a:t>
              </a:r>
              <a:r>
                <a:rPr lang="en-US" sz="4400" b="1" dirty="0">
                  <a:solidFill>
                    <a:schemeClr val="bg1"/>
                  </a:solidFill>
                  <a:latin typeface="Candara"/>
                </a:rPr>
                <a:t> </a:t>
              </a:r>
              <a:r>
                <a:rPr lang="en-US" sz="4400" b="1" dirty="0" err="1">
                  <a:solidFill>
                    <a:schemeClr val="bg1"/>
                  </a:solidFill>
                  <a:latin typeface="Candara"/>
                </a:rPr>
                <a:t>veb</a:t>
              </a:r>
              <a:r>
                <a:rPr lang="en-US" sz="4400" b="1" dirty="0">
                  <a:solidFill>
                    <a:schemeClr val="bg1"/>
                  </a:solidFill>
                  <a:latin typeface="Candara"/>
                </a:rPr>
                <a:t> </a:t>
              </a:r>
              <a:r>
                <a:rPr lang="en-US" sz="4400" b="1" dirty="0" err="1">
                  <a:solidFill>
                    <a:schemeClr val="bg1"/>
                  </a:solidFill>
                  <a:latin typeface="Candara"/>
                </a:rPr>
                <a:t>aplikacije</a:t>
              </a:r>
              <a:endParaRPr lang="en-US" dirty="0" err="1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30132" y="843004"/>
              <a:ext cx="4143023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pic>
        <p:nvPicPr>
          <p:cNvPr id="45" name="Picture 44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000" y="6793753"/>
            <a:ext cx="365760" cy="98854"/>
          </a:xfrm>
          <a:prstGeom prst="rect">
            <a:avLst/>
          </a:prstGeom>
          <a:noFill/>
          <a:effectLst>
            <a:glow rad="63500">
              <a:schemeClr val="bg1">
                <a:alpha val="45000"/>
              </a:schemeClr>
            </a:glow>
          </a:effectLst>
        </p:spPr>
      </p:pic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B2938014-9E6B-4E80-8C12-E72DD35809F5}"/>
              </a:ext>
            </a:extLst>
          </p:cNvPr>
          <p:cNvSpPr txBox="1">
            <a:spLocks/>
          </p:cNvSpPr>
          <p:nvPr/>
        </p:nvSpPr>
        <p:spPr>
          <a:xfrm>
            <a:off x="679598" y="2112167"/>
            <a:ext cx="8970905" cy="190821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285750" indent="-285750" algn="l" defTabSz="1219170">
              <a:spcBef>
                <a:spcPct val="20000"/>
              </a:spcBef>
              <a:buFont typeface="Arial"/>
              <a:buChar char="•"/>
              <a:defRPr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andara"/>
              </a:rPr>
              <a:t>Selenium IDE</a:t>
            </a:r>
          </a:p>
          <a:p>
            <a:pPr marL="285750" indent="-285750" algn="l" defTabSz="1219170">
              <a:spcBef>
                <a:spcPct val="20000"/>
              </a:spcBef>
              <a:buFont typeface="Arial"/>
              <a:buChar char="•"/>
              <a:defRPr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andara"/>
              </a:rPr>
              <a:t>Metod 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Candara"/>
              </a:rPr>
              <a:t>obuhvatanja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andara"/>
              </a:rPr>
              <a:t> 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Candara"/>
              </a:rPr>
              <a:t>svih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andara"/>
              </a:rPr>
              <a:t> 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Candara"/>
              </a:rPr>
              <a:t>mogućih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andara"/>
              </a:rPr>
              <a:t> 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Candara"/>
              </a:rPr>
              <a:t>slučajeva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Candara"/>
            </a:endParaRPr>
          </a:p>
          <a:p>
            <a:pPr marL="285750" indent="-285750" algn="l" defTabSz="1219170">
              <a:spcBef>
                <a:spcPct val="20000"/>
              </a:spcBef>
              <a:buFont typeface="Arial"/>
              <a:buChar char="•"/>
              <a:defRPr/>
            </a:pPr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Candara"/>
              </a:rPr>
              <a:t>Igranje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andara"/>
              </a:rPr>
              <a:t> same video 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Candara"/>
              </a:rPr>
              <a:t>igre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andara"/>
              </a:rPr>
              <a:t> :D</a:t>
            </a:r>
          </a:p>
          <a:p>
            <a:pPr marL="285750" indent="-285750" algn="l" defTabSz="1219170">
              <a:spcBef>
                <a:spcPct val="20000"/>
              </a:spcBef>
              <a:buFont typeface="Arial"/>
              <a:buChar char="•"/>
              <a:defRPr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04707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49999" y="2474892"/>
            <a:ext cx="550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Hvala na pažnji! </a:t>
            </a:r>
            <a:endParaRPr lang="en-US" sz="44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135879" y="3244333"/>
            <a:ext cx="1920240" cy="91440"/>
            <a:chOff x="4831644" y="3200400"/>
            <a:chExt cx="1920240" cy="91440"/>
          </a:xfrm>
        </p:grpSpPr>
        <p:sp>
          <p:nvSpPr>
            <p:cNvPr id="2" name="Rectangle 1"/>
            <p:cNvSpPr/>
            <p:nvPr/>
          </p:nvSpPr>
          <p:spPr>
            <a:xfrm>
              <a:off x="4831644" y="3200400"/>
              <a:ext cx="640080" cy="91440"/>
            </a:xfrm>
            <a:prstGeom prst="rect">
              <a:avLst/>
            </a:prstGeom>
            <a:solidFill>
              <a:srgbClr val="EF3425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71724" y="3200400"/>
              <a:ext cx="640080" cy="91440"/>
            </a:xfrm>
            <a:prstGeom prst="rect">
              <a:avLst/>
            </a:prstGeom>
            <a:solidFill>
              <a:srgbClr val="8397B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111804" y="3200400"/>
              <a:ext cx="640080" cy="91440"/>
            </a:xfrm>
            <a:prstGeom prst="rect">
              <a:avLst/>
            </a:prstGeom>
            <a:solidFill>
              <a:srgbClr val="44546B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000" y="6793753"/>
            <a:ext cx="365760" cy="98854"/>
          </a:xfrm>
          <a:prstGeom prst="rect">
            <a:avLst/>
          </a:prstGeom>
          <a:noFill/>
          <a:effectLst>
            <a:glow rad="63500">
              <a:schemeClr val="bg1">
                <a:alpha val="4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6526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46667" y="1653365"/>
            <a:ext cx="2438400" cy="24384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63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10187" y="1653365"/>
            <a:ext cx="2438400" cy="24384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63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48628" y="1653365"/>
            <a:ext cx="2438400" cy="243840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63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12148" y="1655474"/>
            <a:ext cx="2438400" cy="243840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63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41" name="Text Placeholder 3"/>
          <p:cNvSpPr txBox="1">
            <a:spLocks/>
          </p:cNvSpPr>
          <p:nvPr/>
        </p:nvSpPr>
        <p:spPr>
          <a:xfrm>
            <a:off x="999067" y="4526237"/>
            <a:ext cx="2133600" cy="25704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67" b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Andrej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Jakovljevi</a:t>
            </a:r>
            <a:r>
              <a:rPr lang="sr-Latn-RS" dirty="0">
                <a:solidFill>
                  <a:schemeClr val="bg1">
                    <a:lumMod val="65000"/>
                  </a:schemeClr>
                </a:solidFill>
              </a:rPr>
              <a:t>ć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2" name="Text Placeholder 3"/>
          <p:cNvSpPr txBox="1">
            <a:spLocks/>
          </p:cNvSpPr>
          <p:nvPr/>
        </p:nvSpPr>
        <p:spPr>
          <a:xfrm flipH="1">
            <a:off x="999067" y="4876240"/>
            <a:ext cx="2286000" cy="99443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>
                <a:solidFill>
                  <a:schemeClr val="bg1">
                    <a:lumMod val="75000"/>
                  </a:schemeClr>
                </a:solidFill>
              </a:rPr>
              <a:t>Silver Support</a:t>
            </a:r>
          </a:p>
          <a:p>
            <a:r>
              <a:rPr lang="sr-Latn-RS" dirty="0">
                <a:solidFill>
                  <a:schemeClr val="bg1">
                    <a:lumMod val="75000"/>
                  </a:schemeClr>
                </a:solidFill>
              </a:rPr>
              <a:t>Sensei God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>
            <a:off x="846667" y="4841072"/>
            <a:ext cx="2438400" cy="2117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3"/>
          <p:cNvSpPr txBox="1">
            <a:spLocks/>
          </p:cNvSpPr>
          <p:nvPr/>
        </p:nvSpPr>
        <p:spPr>
          <a:xfrm>
            <a:off x="846667" y="5208395"/>
            <a:ext cx="2438400" cy="68970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33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1" name="Text Placeholder 3"/>
          <p:cNvSpPr txBox="1">
            <a:spLocks/>
          </p:cNvSpPr>
          <p:nvPr/>
        </p:nvSpPr>
        <p:spPr>
          <a:xfrm>
            <a:off x="3782267" y="4516970"/>
            <a:ext cx="2133600" cy="25704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67" b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</a:rPr>
              <a:t>Dragan Milovančević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 Placeholder 3"/>
          <p:cNvSpPr txBox="1">
            <a:spLocks/>
          </p:cNvSpPr>
          <p:nvPr/>
        </p:nvSpPr>
        <p:spPr>
          <a:xfrm flipH="1">
            <a:off x="3782267" y="4866973"/>
            <a:ext cx="2286000" cy="881713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>
                <a:solidFill>
                  <a:schemeClr val="bg1">
                    <a:lumMod val="75000"/>
                  </a:schemeClr>
                </a:solidFill>
              </a:rPr>
              <a:t>Carry top laner</a:t>
            </a:r>
          </a:p>
          <a:p>
            <a:r>
              <a:rPr lang="sr-Latn-RS" dirty="0">
                <a:solidFill>
                  <a:schemeClr val="bg1">
                    <a:lumMod val="75000"/>
                  </a:schemeClr>
                </a:solidFill>
              </a:rPr>
              <a:t>GINDRA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3629867" y="4831805"/>
            <a:ext cx="2438400" cy="2117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 Placeholder 3"/>
          <p:cNvSpPr txBox="1">
            <a:spLocks/>
          </p:cNvSpPr>
          <p:nvPr/>
        </p:nvSpPr>
        <p:spPr>
          <a:xfrm>
            <a:off x="3629867" y="5199128"/>
            <a:ext cx="2438400" cy="68970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33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1" name="Text Placeholder 3"/>
          <p:cNvSpPr txBox="1">
            <a:spLocks/>
          </p:cNvSpPr>
          <p:nvPr/>
        </p:nvSpPr>
        <p:spPr>
          <a:xfrm>
            <a:off x="6515430" y="4510006"/>
            <a:ext cx="2133600" cy="25704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67" b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</a:rPr>
              <a:t>Veljko Rvović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2" name="Text Placeholder 3"/>
          <p:cNvSpPr txBox="1">
            <a:spLocks/>
          </p:cNvSpPr>
          <p:nvPr/>
        </p:nvSpPr>
        <p:spPr>
          <a:xfrm flipH="1">
            <a:off x="6515430" y="4860010"/>
            <a:ext cx="2271598" cy="888676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>
                <a:solidFill>
                  <a:schemeClr val="bg1">
                    <a:lumMod val="75000"/>
                  </a:schemeClr>
                </a:solidFill>
              </a:rPr>
              <a:t>Diamond jungler</a:t>
            </a:r>
          </a:p>
          <a:p>
            <a:r>
              <a:rPr lang="sr-Latn-RS" dirty="0">
                <a:solidFill>
                  <a:schemeClr val="bg1">
                    <a:lumMod val="75000"/>
                  </a:schemeClr>
                </a:solidFill>
              </a:rPr>
              <a:t>wexlordx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>
            <a:off x="6363030" y="4824841"/>
            <a:ext cx="2438400" cy="2117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3"/>
          <p:cNvSpPr txBox="1">
            <a:spLocks/>
          </p:cNvSpPr>
          <p:nvPr/>
        </p:nvSpPr>
        <p:spPr>
          <a:xfrm>
            <a:off x="6363030" y="5192164"/>
            <a:ext cx="2438400" cy="68970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33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1" name="Text Placeholder 3"/>
          <p:cNvSpPr txBox="1">
            <a:spLocks/>
          </p:cNvSpPr>
          <p:nvPr/>
        </p:nvSpPr>
        <p:spPr>
          <a:xfrm>
            <a:off x="9270501" y="4434724"/>
            <a:ext cx="2133600" cy="25704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67" b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</a:rPr>
              <a:t>Aleksandar Maksimović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2" name="Text Placeholder 3"/>
          <p:cNvSpPr txBox="1">
            <a:spLocks/>
          </p:cNvSpPr>
          <p:nvPr/>
        </p:nvSpPr>
        <p:spPr>
          <a:xfrm flipH="1">
            <a:off x="9270500" y="4853046"/>
            <a:ext cx="2280047" cy="89564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r-Latn-R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sr-Latn-RS" dirty="0">
                <a:solidFill>
                  <a:schemeClr val="bg1">
                    <a:lumMod val="75000"/>
                  </a:schemeClr>
                </a:solidFill>
              </a:rPr>
              <a:t>Challenger ETF-ovac</a:t>
            </a:r>
          </a:p>
          <a:p>
            <a:r>
              <a:rPr lang="sr-Latn-RS" dirty="0">
                <a:solidFill>
                  <a:schemeClr val="bg1">
                    <a:lumMod val="75000"/>
                  </a:schemeClr>
                </a:solidFill>
              </a:rPr>
              <a:t>maksbi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9118101" y="4817877"/>
            <a:ext cx="2438400" cy="2117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 Placeholder 3"/>
          <p:cNvSpPr txBox="1">
            <a:spLocks/>
          </p:cNvSpPr>
          <p:nvPr/>
        </p:nvSpPr>
        <p:spPr>
          <a:xfrm>
            <a:off x="9118101" y="5185200"/>
            <a:ext cx="2438400" cy="68970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33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3341511" y="258228"/>
            <a:ext cx="5508978" cy="954108"/>
            <a:chOff x="3341511" y="258228"/>
            <a:chExt cx="5508978" cy="954108"/>
          </a:xfrm>
        </p:grpSpPr>
        <p:sp>
          <p:nvSpPr>
            <p:cNvPr id="76" name="TextBox 75"/>
            <p:cNvSpPr txBox="1"/>
            <p:nvPr/>
          </p:nvSpPr>
          <p:spPr>
            <a:xfrm>
              <a:off x="3341511" y="258228"/>
              <a:ext cx="550897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Latn-RS" sz="44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Tim Noodl</a:t>
              </a:r>
              <a:r>
                <a:rPr lang="en-US" sz="44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S</a:t>
              </a:r>
              <a:r>
                <a:rPr lang="sr-Latn-RS" sz="44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oft</a:t>
              </a:r>
              <a:endParaRPr lang="en-US" sz="4400" b="1" dirty="0">
                <a:solidFill>
                  <a:schemeClr val="bg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030132" y="843004"/>
              <a:ext cx="41430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5CB45BD7-9543-4A2B-9DA3-89DA3E899D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73155" y="147822"/>
            <a:ext cx="932597" cy="93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2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5" accel="50000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50000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25" accel="50000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5" accel="50000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25" accel="50000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25" accel="50000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25" accel="50000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25" accel="50000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41" grpId="0" build="p"/>
      <p:bldP spid="42" grpId="0" build="p"/>
      <p:bldP spid="44" grpId="0" build="p"/>
      <p:bldP spid="51" grpId="0" build="p"/>
      <p:bldP spid="52" grpId="0" build="p"/>
      <p:bldP spid="54" grpId="0" build="p"/>
      <p:bldP spid="61" grpId="0" build="p"/>
      <p:bldP spid="62" grpId="0" build="p"/>
      <p:bldP spid="64" grpId="0" build="p"/>
      <p:bldP spid="71" grpId="0" build="p"/>
      <p:bldP spid="72" grpId="0" build="p"/>
      <p:bldP spid="7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243" y="726207"/>
            <a:ext cx="12192000" cy="569671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 rot="10800000" flipV="1">
            <a:off x="0" y="684"/>
            <a:ext cx="12192000" cy="2193693"/>
          </a:xfrm>
          <a:custGeom>
            <a:avLst/>
            <a:gdLst>
              <a:gd name="connsiteX0" fmla="*/ 12192000 w 12192000"/>
              <a:gd name="connsiteY0" fmla="*/ 0 h 2193693"/>
              <a:gd name="connsiteX1" fmla="*/ 0 w 12192000"/>
              <a:gd name="connsiteY1" fmla="*/ 0 h 2193693"/>
              <a:gd name="connsiteX2" fmla="*/ 0 w 12192000"/>
              <a:gd name="connsiteY2" fmla="*/ 1224078 h 2193693"/>
              <a:gd name="connsiteX3" fmla="*/ 5156127 w 12192000"/>
              <a:gd name="connsiteY3" fmla="*/ 1224078 h 2193693"/>
              <a:gd name="connsiteX4" fmla="*/ 6125741 w 12192000"/>
              <a:gd name="connsiteY4" fmla="*/ 2193693 h 2193693"/>
              <a:gd name="connsiteX5" fmla="*/ 7095356 w 12192000"/>
              <a:gd name="connsiteY5" fmla="*/ 1224078 h 2193693"/>
              <a:gd name="connsiteX6" fmla="*/ 12192000 w 12192000"/>
              <a:gd name="connsiteY6" fmla="*/ 1224078 h 2193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193693">
                <a:moveTo>
                  <a:pt x="12192000" y="0"/>
                </a:moveTo>
                <a:lnTo>
                  <a:pt x="0" y="0"/>
                </a:lnTo>
                <a:lnTo>
                  <a:pt x="0" y="1224078"/>
                </a:lnTo>
                <a:lnTo>
                  <a:pt x="5156127" y="1224078"/>
                </a:lnTo>
                <a:lnTo>
                  <a:pt x="6125741" y="2193693"/>
                </a:lnTo>
                <a:lnTo>
                  <a:pt x="7095356" y="1224078"/>
                </a:lnTo>
                <a:lnTo>
                  <a:pt x="12192000" y="1224078"/>
                </a:lnTo>
                <a:close/>
              </a:path>
            </a:pathLst>
          </a:custGeom>
          <a:solidFill>
            <a:srgbClr val="222A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41511" y="258228"/>
            <a:ext cx="550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League of Legends</a:t>
            </a:r>
            <a:endParaRPr lang="en-US" sz="44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7" name="Freeform 46"/>
          <p:cNvSpPr/>
          <p:nvPr/>
        </p:nvSpPr>
        <p:spPr>
          <a:xfrm flipV="1">
            <a:off x="-19243" y="3438731"/>
            <a:ext cx="12192000" cy="2196876"/>
          </a:xfrm>
          <a:custGeom>
            <a:avLst/>
            <a:gdLst>
              <a:gd name="connsiteX0" fmla="*/ 6125741 w 12192000"/>
              <a:gd name="connsiteY0" fmla="*/ 2196876 h 2196876"/>
              <a:gd name="connsiteX1" fmla="*/ 7095356 w 12192000"/>
              <a:gd name="connsiteY1" fmla="*/ 1227261 h 2196876"/>
              <a:gd name="connsiteX2" fmla="*/ 12192000 w 12192000"/>
              <a:gd name="connsiteY2" fmla="*/ 1227261 h 2196876"/>
              <a:gd name="connsiteX3" fmla="*/ 12192000 w 12192000"/>
              <a:gd name="connsiteY3" fmla="*/ 0 h 2196876"/>
              <a:gd name="connsiteX4" fmla="*/ 0 w 12192000"/>
              <a:gd name="connsiteY4" fmla="*/ 0 h 2196876"/>
              <a:gd name="connsiteX5" fmla="*/ 0 w 12192000"/>
              <a:gd name="connsiteY5" fmla="*/ 1227261 h 2196876"/>
              <a:gd name="connsiteX6" fmla="*/ 5156127 w 12192000"/>
              <a:gd name="connsiteY6" fmla="*/ 1227261 h 219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196876">
                <a:moveTo>
                  <a:pt x="6125741" y="2196876"/>
                </a:moveTo>
                <a:lnTo>
                  <a:pt x="7095356" y="1227261"/>
                </a:lnTo>
                <a:lnTo>
                  <a:pt x="12192000" y="1227261"/>
                </a:lnTo>
                <a:lnTo>
                  <a:pt x="12192000" y="0"/>
                </a:lnTo>
                <a:lnTo>
                  <a:pt x="0" y="0"/>
                </a:lnTo>
                <a:lnTo>
                  <a:pt x="0" y="1227261"/>
                </a:lnTo>
                <a:lnTo>
                  <a:pt x="5156127" y="1227261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861061" y="497022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dirty="0">
                <a:solidFill>
                  <a:srgbClr val="EF3425"/>
                </a:solidFill>
                <a:latin typeface="Candara" panose="020E0502030303020204" pitchFamily="34" charset="0"/>
              </a:rPr>
              <a:t>MOBA</a:t>
            </a:r>
            <a:endParaRPr lang="en-US" dirty="0">
              <a:solidFill>
                <a:srgbClr val="EF3425"/>
              </a:solidFill>
              <a:latin typeface="Candara" panose="020E0502030303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69834" y="4696415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dirty="0">
                <a:solidFill>
                  <a:srgbClr val="8397B1"/>
                </a:solidFill>
                <a:latin typeface="Candara" panose="020E0502030303020204" pitchFamily="34" charset="0"/>
              </a:rPr>
              <a:t>Veoma mnogo različitih heroja i strategija</a:t>
            </a:r>
            <a:endParaRPr lang="en-US" dirty="0">
              <a:solidFill>
                <a:srgbClr val="8397B1"/>
              </a:solidFill>
              <a:latin typeface="Candara" panose="020E0502030303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43824" y="4482848"/>
            <a:ext cx="1828800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r-Latn-ME" dirty="0">
                <a:solidFill>
                  <a:srgbClr val="00B0F0"/>
                </a:solidFill>
                <a:latin typeface="Candara"/>
              </a:rPr>
              <a:t>Mnogo informacija koje je potrebno pratiti</a:t>
            </a:r>
            <a:endParaRPr lang="en-US">
              <a:solidFill>
                <a:srgbClr val="00B0F0"/>
              </a:solidFill>
              <a:latin typeface="Candar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381614" y="4677281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dirty="0">
                <a:solidFill>
                  <a:srgbClr val="62768F"/>
                </a:solidFill>
                <a:latin typeface="Candara" panose="020E0502030303020204" pitchFamily="34" charset="0"/>
              </a:rPr>
              <a:t>Agregacija informacija sa različitih izvora </a:t>
            </a:r>
            <a:endParaRPr lang="en-US" dirty="0">
              <a:solidFill>
                <a:srgbClr val="62768F"/>
              </a:solidFill>
              <a:latin typeface="Candara" panose="020E0502030303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801728" y="495428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dirty="0">
                <a:solidFill>
                  <a:srgbClr val="B5B5B5"/>
                </a:solidFill>
                <a:latin typeface="Candara" panose="020E0502030303020204" pitchFamily="34" charset="0"/>
              </a:rPr>
              <a:t>RIOT GAMES API</a:t>
            </a:r>
            <a:endParaRPr lang="en-US" dirty="0">
              <a:solidFill>
                <a:srgbClr val="B5B5B5"/>
              </a:solidFill>
              <a:latin typeface="Candara" panose="020E0502030303020204" pitchFamily="34" charset="0"/>
            </a:endParaRPr>
          </a:p>
        </p:txBody>
      </p:sp>
      <p:sp>
        <p:nvSpPr>
          <p:cNvPr id="38" name="Text Box 10"/>
          <p:cNvSpPr txBox="1">
            <a:spLocks noChangeArrowheads="1"/>
          </p:cNvSpPr>
          <p:nvPr/>
        </p:nvSpPr>
        <p:spPr bwMode="auto">
          <a:xfrm>
            <a:off x="861061" y="5783041"/>
            <a:ext cx="1828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sr-Latn-ME" sz="1400" b="1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Multiplayer Online Battle Arena</a:t>
            </a:r>
            <a:endParaRPr lang="en-US" sz="1400" b="1" dirty="0">
              <a:solidFill>
                <a:schemeClr val="bg1">
                  <a:lumMod val="8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39" name="Text Box 10"/>
          <p:cNvSpPr txBox="1">
            <a:spLocks noChangeArrowheads="1"/>
          </p:cNvSpPr>
          <p:nvPr/>
        </p:nvSpPr>
        <p:spPr bwMode="auto">
          <a:xfrm>
            <a:off x="3056034" y="5678036"/>
            <a:ext cx="194517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sr-Latn-ME" sz="1400" b="1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Preko 150 heroja i 60+ različitih item-a za njih, na 5 različitih pozicija </a:t>
            </a:r>
            <a:endParaRPr lang="en-US" sz="1400" b="1" dirty="0">
              <a:solidFill>
                <a:schemeClr val="bg1">
                  <a:lumMod val="8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40" name="Text Box 10"/>
          <p:cNvSpPr txBox="1">
            <a:spLocks noChangeArrowheads="1"/>
          </p:cNvSpPr>
          <p:nvPr/>
        </p:nvSpPr>
        <p:spPr bwMode="auto">
          <a:xfrm>
            <a:off x="5200843" y="5715033"/>
            <a:ext cx="18288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sr-Latn-ME" sz="1400" b="1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Većina igrača se oslanja na third-party sajtove</a:t>
            </a:r>
            <a:endParaRPr lang="en-US" sz="1400" b="1" dirty="0">
              <a:solidFill>
                <a:schemeClr val="bg1">
                  <a:lumMod val="8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41" name="Text Box 10"/>
          <p:cNvSpPr txBox="1">
            <a:spLocks noChangeArrowheads="1"/>
          </p:cNvSpPr>
          <p:nvPr/>
        </p:nvSpPr>
        <p:spPr bwMode="auto">
          <a:xfrm>
            <a:off x="7229279" y="5746053"/>
            <a:ext cx="226824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sr-Latn-ME" sz="1400" b="1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Postoji mnogo različitih mesta sa kojih korisnik može da prikupi informacije</a:t>
            </a:r>
            <a:endParaRPr lang="en-US" sz="1400" b="1" dirty="0">
              <a:solidFill>
                <a:schemeClr val="bg1">
                  <a:lumMod val="8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42" name="Text Box 10"/>
          <p:cNvSpPr txBox="1">
            <a:spLocks noChangeArrowheads="1"/>
          </p:cNvSpPr>
          <p:nvPr/>
        </p:nvSpPr>
        <p:spPr bwMode="auto">
          <a:xfrm>
            <a:off x="9516764" y="5715033"/>
            <a:ext cx="239872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sr-Latn-ME" sz="1400" b="1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Deo informacija se može prikupljati i sa zvaničnog API-ja Riot Games kompanije</a:t>
            </a:r>
            <a:endParaRPr lang="en-US" sz="1400" b="1" dirty="0">
              <a:solidFill>
                <a:schemeClr val="bg1">
                  <a:lumMod val="85000"/>
                </a:schemeClr>
              </a:solidFill>
              <a:latin typeface="Candara" panose="020E0502030303020204" pitchFamily="34" charset="0"/>
            </a:endParaRPr>
          </a:p>
        </p:txBody>
      </p:sp>
      <p:pic>
        <p:nvPicPr>
          <p:cNvPr id="43" name="Picture 42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000" y="6793753"/>
            <a:ext cx="365760" cy="98854"/>
          </a:xfrm>
          <a:prstGeom prst="rect">
            <a:avLst/>
          </a:prstGeom>
          <a:noFill/>
          <a:effectLst>
            <a:glow rad="63500">
              <a:schemeClr val="bg1">
                <a:alpha val="4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1586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50"/>
                            </p:stCondLst>
                            <p:childTnLst>
                              <p:par>
                                <p:cTn id="38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750"/>
                            </p:stCondLst>
                            <p:childTnLst>
                              <p:par>
                                <p:cTn id="51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250"/>
                            </p:stCondLst>
                            <p:childTnLst>
                              <p:par>
                                <p:cTn id="64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750"/>
                            </p:stCondLst>
                            <p:childTnLst>
                              <p:par>
                                <p:cTn id="77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6" grpId="0" animBg="1"/>
      <p:bldP spid="47" grpId="0" animBg="1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U-Turn Arrow 36"/>
          <p:cNvSpPr/>
          <p:nvPr/>
        </p:nvSpPr>
        <p:spPr>
          <a:xfrm rot="10800000" flipH="1">
            <a:off x="1887212" y="3387152"/>
            <a:ext cx="2012044" cy="1735712"/>
          </a:xfrm>
          <a:prstGeom prst="uturnArrow">
            <a:avLst>
              <a:gd name="adj1" fmla="val 20076"/>
              <a:gd name="adj2" fmla="val 19764"/>
              <a:gd name="adj3" fmla="val 23347"/>
              <a:gd name="adj4" fmla="val 49304"/>
              <a:gd name="adj5" fmla="val 99251"/>
            </a:avLst>
          </a:prstGeom>
          <a:solidFill>
            <a:srgbClr val="8397B1"/>
          </a:solidFill>
          <a:ln w="6350"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5" name="U-Turn Arrow 34"/>
          <p:cNvSpPr/>
          <p:nvPr/>
        </p:nvSpPr>
        <p:spPr>
          <a:xfrm>
            <a:off x="292311" y="1785296"/>
            <a:ext cx="2118679" cy="1571140"/>
          </a:xfrm>
          <a:prstGeom prst="uturnArrow">
            <a:avLst>
              <a:gd name="adj1" fmla="val 20076"/>
              <a:gd name="adj2" fmla="val 21249"/>
              <a:gd name="adj3" fmla="val 15627"/>
              <a:gd name="adj4" fmla="val 49304"/>
              <a:gd name="adj5" fmla="val 100000"/>
            </a:avLst>
          </a:prstGeom>
          <a:solidFill>
            <a:srgbClr val="EF3425"/>
          </a:soli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3" name="Freeform 42"/>
          <p:cNvSpPr/>
          <p:nvPr/>
        </p:nvSpPr>
        <p:spPr>
          <a:xfrm>
            <a:off x="2304919" y="3627544"/>
            <a:ext cx="1036592" cy="1008506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6350">
            <a:solidFill>
              <a:schemeClr val="bg1"/>
            </a:solidFill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840" tIns="243840" rIns="210677" bIns="210677" numCol="1" spcCol="1270" anchor="ctr" anchorCtr="0">
            <a:noAutofit/>
          </a:bodyPr>
          <a:lstStyle/>
          <a:p>
            <a:pPr algn="ctr" defTabSz="118530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800" dirty="0">
              <a:solidFill>
                <a:schemeClr val="accent2"/>
              </a:solidFill>
              <a:latin typeface="FontAwesome" pitchFamily="2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09650" y="1243259"/>
            <a:ext cx="2201704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sr-Latn-ME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Formulisanje projektnog zadatka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41511" y="258228"/>
            <a:ext cx="550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Faze projekta</a:t>
            </a:r>
            <a:endParaRPr lang="en-US" sz="44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pic>
        <p:nvPicPr>
          <p:cNvPr id="25" name="Picture 24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125" y="6746253"/>
            <a:ext cx="365760" cy="98854"/>
          </a:xfrm>
          <a:prstGeom prst="rect">
            <a:avLst/>
          </a:prstGeom>
          <a:noFill/>
          <a:effectLst>
            <a:glow rad="63500">
              <a:schemeClr val="bg1">
                <a:alpha val="45000"/>
              </a:schemeClr>
            </a:glow>
          </a:effectLst>
        </p:spPr>
      </p:pic>
      <p:sp>
        <p:nvSpPr>
          <p:cNvPr id="29" name="Freeform 42">
            <a:extLst>
              <a:ext uri="{FF2B5EF4-FFF2-40B4-BE49-F238E27FC236}">
                <a16:creationId xmlns:a16="http://schemas.microsoft.com/office/drawing/2014/main" id="{69475AFD-ED25-4A5F-97D4-BE74BB10DB39}"/>
              </a:ext>
            </a:extLst>
          </p:cNvPr>
          <p:cNvSpPr/>
          <p:nvPr/>
        </p:nvSpPr>
        <p:spPr>
          <a:xfrm>
            <a:off x="756225" y="2222516"/>
            <a:ext cx="1036592" cy="1008506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6350">
            <a:solidFill>
              <a:schemeClr val="bg1"/>
            </a:solidFill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840" tIns="243840" rIns="210677" bIns="210677" numCol="1" spcCol="1270" anchor="ctr" anchorCtr="0">
            <a:noAutofit/>
          </a:bodyPr>
          <a:lstStyle/>
          <a:p>
            <a:pPr algn="ctr" defTabSz="118530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800" dirty="0">
              <a:solidFill>
                <a:schemeClr val="accent2"/>
              </a:solidFill>
              <a:latin typeface="FontAwesome" pitchFamily="2" charset="0"/>
            </a:endParaRPr>
          </a:p>
        </p:txBody>
      </p:sp>
      <p:sp>
        <p:nvSpPr>
          <p:cNvPr id="30" name="U-Turn Arrow 34">
            <a:extLst>
              <a:ext uri="{FF2B5EF4-FFF2-40B4-BE49-F238E27FC236}">
                <a16:creationId xmlns:a16="http://schemas.microsoft.com/office/drawing/2014/main" id="{996898E4-37CE-4EEB-BC97-5CD172275E1B}"/>
              </a:ext>
            </a:extLst>
          </p:cNvPr>
          <p:cNvSpPr/>
          <p:nvPr/>
        </p:nvSpPr>
        <p:spPr>
          <a:xfrm>
            <a:off x="3442690" y="1776130"/>
            <a:ext cx="2118679" cy="1571140"/>
          </a:xfrm>
          <a:prstGeom prst="uturnArrow">
            <a:avLst>
              <a:gd name="adj1" fmla="val 20076"/>
              <a:gd name="adj2" fmla="val 21249"/>
              <a:gd name="adj3" fmla="val 15627"/>
              <a:gd name="adj4" fmla="val 49304"/>
              <a:gd name="adj5" fmla="val 100000"/>
            </a:avLst>
          </a:prstGeom>
          <a:solidFill>
            <a:srgbClr val="EF3425"/>
          </a:soli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17ACC4-7443-4DD5-9192-3447315EF43F}"/>
              </a:ext>
            </a:extLst>
          </p:cNvPr>
          <p:cNvSpPr txBox="1"/>
          <p:nvPr/>
        </p:nvSpPr>
        <p:spPr>
          <a:xfrm>
            <a:off x="-260787" y="5181605"/>
            <a:ext cx="6116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r-Latn-ME" sz="1800" b="1" dirty="0">
                <a:solidFill>
                  <a:schemeClr val="bg1"/>
                </a:solidFill>
                <a:latin typeface="Candara" panose="020E0502030303020204" pitchFamily="34" charset="0"/>
              </a:rPr>
              <a:t>SSU i prototip aplikacije</a:t>
            </a:r>
            <a:endParaRPr lang="en-US" sz="18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2" name="Freeform 42">
            <a:extLst>
              <a:ext uri="{FF2B5EF4-FFF2-40B4-BE49-F238E27FC236}">
                <a16:creationId xmlns:a16="http://schemas.microsoft.com/office/drawing/2014/main" id="{32FF63A9-B73A-40E3-999C-68BF6F43BAF4}"/>
              </a:ext>
            </a:extLst>
          </p:cNvPr>
          <p:cNvSpPr/>
          <p:nvPr/>
        </p:nvSpPr>
        <p:spPr>
          <a:xfrm>
            <a:off x="3891164" y="2222516"/>
            <a:ext cx="1036592" cy="1008506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6350">
            <a:solidFill>
              <a:schemeClr val="bg1"/>
            </a:solidFill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840" tIns="243840" rIns="210677" bIns="210677" numCol="1" spcCol="1270" anchor="ctr" anchorCtr="0">
            <a:noAutofit/>
          </a:bodyPr>
          <a:lstStyle/>
          <a:p>
            <a:pPr algn="ctr" defTabSz="118530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800" dirty="0">
              <a:solidFill>
                <a:schemeClr val="accent2"/>
              </a:solidFill>
              <a:latin typeface="FontAwesome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D4C7B4-CF41-4B3D-9082-2821496701A2}"/>
              </a:ext>
            </a:extLst>
          </p:cNvPr>
          <p:cNvSpPr txBox="1"/>
          <p:nvPr/>
        </p:nvSpPr>
        <p:spPr>
          <a:xfrm>
            <a:off x="3213110" y="1298778"/>
            <a:ext cx="2392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r-Latn-ME" sz="1800" b="1" dirty="0">
                <a:solidFill>
                  <a:schemeClr val="bg1"/>
                </a:solidFill>
                <a:latin typeface="Candara" panose="020E0502030303020204" pitchFamily="34" charset="0"/>
              </a:rPr>
              <a:t>Formalna inspekcija</a:t>
            </a:r>
            <a:endParaRPr lang="en-US" sz="18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4" name="U-Turn Arrow 36">
            <a:extLst>
              <a:ext uri="{FF2B5EF4-FFF2-40B4-BE49-F238E27FC236}">
                <a16:creationId xmlns:a16="http://schemas.microsoft.com/office/drawing/2014/main" id="{7C958096-0CB8-41A5-8AEA-0FEAABB00060}"/>
              </a:ext>
            </a:extLst>
          </p:cNvPr>
          <p:cNvSpPr/>
          <p:nvPr/>
        </p:nvSpPr>
        <p:spPr>
          <a:xfrm rot="10800000" flipH="1">
            <a:off x="5089978" y="3429000"/>
            <a:ext cx="2118678" cy="1735712"/>
          </a:xfrm>
          <a:prstGeom prst="uturnArrow">
            <a:avLst>
              <a:gd name="adj1" fmla="val 20076"/>
              <a:gd name="adj2" fmla="val 19764"/>
              <a:gd name="adj3" fmla="val 23347"/>
              <a:gd name="adj4" fmla="val 49304"/>
              <a:gd name="adj5" fmla="val 99251"/>
            </a:avLst>
          </a:prstGeom>
          <a:solidFill>
            <a:srgbClr val="8397B1"/>
          </a:solidFill>
          <a:ln w="6350"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1D34F4-0B3D-4723-AD81-2E277C6E4C87}"/>
              </a:ext>
            </a:extLst>
          </p:cNvPr>
          <p:cNvSpPr txBox="1"/>
          <p:nvPr/>
        </p:nvSpPr>
        <p:spPr>
          <a:xfrm>
            <a:off x="2972577" y="5240346"/>
            <a:ext cx="6246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r-Latn-ME" sz="1800" b="1" dirty="0">
                <a:solidFill>
                  <a:schemeClr val="bg1"/>
                </a:solidFill>
                <a:latin typeface="Candara" panose="020E0502030303020204" pitchFamily="34" charset="0"/>
              </a:rPr>
              <a:t>Modelovanje baze podataka</a:t>
            </a:r>
            <a:endParaRPr lang="en-US" sz="18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1" name="Freeform 42">
            <a:extLst>
              <a:ext uri="{FF2B5EF4-FFF2-40B4-BE49-F238E27FC236}">
                <a16:creationId xmlns:a16="http://schemas.microsoft.com/office/drawing/2014/main" id="{5F30D44F-98FD-4D22-95D6-AB9871ED0A8C}"/>
              </a:ext>
            </a:extLst>
          </p:cNvPr>
          <p:cNvSpPr/>
          <p:nvPr/>
        </p:nvSpPr>
        <p:spPr>
          <a:xfrm>
            <a:off x="5561369" y="3627544"/>
            <a:ext cx="1036592" cy="1008506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6350">
            <a:solidFill>
              <a:schemeClr val="bg1"/>
            </a:solidFill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840" tIns="243840" rIns="210677" bIns="210677" numCol="1" spcCol="1270" anchor="ctr" anchorCtr="0">
            <a:noAutofit/>
          </a:bodyPr>
          <a:lstStyle/>
          <a:p>
            <a:pPr algn="ctr" defTabSz="118530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800" dirty="0">
              <a:solidFill>
                <a:schemeClr val="accent2"/>
              </a:solidFill>
              <a:latin typeface="FontAwesome" pitchFamily="2" charset="0"/>
            </a:endParaRPr>
          </a:p>
        </p:txBody>
      </p:sp>
      <p:sp>
        <p:nvSpPr>
          <p:cNvPr id="52" name="U-Turn Arrow 34">
            <a:extLst>
              <a:ext uri="{FF2B5EF4-FFF2-40B4-BE49-F238E27FC236}">
                <a16:creationId xmlns:a16="http://schemas.microsoft.com/office/drawing/2014/main" id="{DA588FF8-F2A3-4005-A340-14C42C41288D}"/>
              </a:ext>
            </a:extLst>
          </p:cNvPr>
          <p:cNvSpPr/>
          <p:nvPr/>
        </p:nvSpPr>
        <p:spPr>
          <a:xfrm>
            <a:off x="6731810" y="1778748"/>
            <a:ext cx="2118679" cy="1571140"/>
          </a:xfrm>
          <a:prstGeom prst="uturnArrow">
            <a:avLst>
              <a:gd name="adj1" fmla="val 20076"/>
              <a:gd name="adj2" fmla="val 21249"/>
              <a:gd name="adj3" fmla="val 15627"/>
              <a:gd name="adj4" fmla="val 49304"/>
              <a:gd name="adj5" fmla="val 100000"/>
            </a:avLst>
          </a:prstGeom>
          <a:solidFill>
            <a:srgbClr val="EF3425"/>
          </a:soli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3" name="Freeform 42">
            <a:extLst>
              <a:ext uri="{FF2B5EF4-FFF2-40B4-BE49-F238E27FC236}">
                <a16:creationId xmlns:a16="http://schemas.microsoft.com/office/drawing/2014/main" id="{A8494DF1-75D1-43F1-BFAE-DC5F1CBEB027}"/>
              </a:ext>
            </a:extLst>
          </p:cNvPr>
          <p:cNvSpPr/>
          <p:nvPr/>
        </p:nvSpPr>
        <p:spPr>
          <a:xfrm>
            <a:off x="7208656" y="2222516"/>
            <a:ext cx="1036592" cy="1008506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6350">
            <a:solidFill>
              <a:schemeClr val="bg1"/>
            </a:solidFill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840" tIns="243840" rIns="210677" bIns="210677" numCol="1" spcCol="1270" anchor="ctr" anchorCtr="0">
            <a:noAutofit/>
          </a:bodyPr>
          <a:lstStyle/>
          <a:p>
            <a:pPr algn="ctr" defTabSz="118530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800" dirty="0">
              <a:solidFill>
                <a:schemeClr val="accent2"/>
              </a:solidFill>
              <a:latin typeface="FontAwesome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F845E38-6D18-4123-B70F-452ECD22D2AA}"/>
              </a:ext>
            </a:extLst>
          </p:cNvPr>
          <p:cNvSpPr txBox="1"/>
          <p:nvPr/>
        </p:nvSpPr>
        <p:spPr>
          <a:xfrm>
            <a:off x="4603530" y="1298778"/>
            <a:ext cx="6246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r-Latn-ME" sz="1800" b="1" dirty="0">
                <a:solidFill>
                  <a:schemeClr val="bg1"/>
                </a:solidFill>
                <a:latin typeface="Candara" panose="020E0502030303020204" pitchFamily="34" charset="0"/>
              </a:rPr>
              <a:t>Implementacija</a:t>
            </a:r>
            <a:endParaRPr lang="en-US" sz="18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55" name="U-Turn Arrow 36">
            <a:extLst>
              <a:ext uri="{FF2B5EF4-FFF2-40B4-BE49-F238E27FC236}">
                <a16:creationId xmlns:a16="http://schemas.microsoft.com/office/drawing/2014/main" id="{9A05D5B3-9997-4120-939E-706C4C06FB4C}"/>
              </a:ext>
            </a:extLst>
          </p:cNvPr>
          <p:cNvSpPr/>
          <p:nvPr/>
        </p:nvSpPr>
        <p:spPr>
          <a:xfrm rot="10800000" flipH="1">
            <a:off x="8330810" y="3445893"/>
            <a:ext cx="2118678" cy="1735712"/>
          </a:xfrm>
          <a:prstGeom prst="uturnArrow">
            <a:avLst>
              <a:gd name="adj1" fmla="val 20076"/>
              <a:gd name="adj2" fmla="val 19764"/>
              <a:gd name="adj3" fmla="val 23347"/>
              <a:gd name="adj4" fmla="val 49304"/>
              <a:gd name="adj5" fmla="val 99251"/>
            </a:avLst>
          </a:prstGeom>
          <a:solidFill>
            <a:srgbClr val="8397B1"/>
          </a:solidFill>
          <a:ln w="6350"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6" name="Freeform 42">
            <a:extLst>
              <a:ext uri="{FF2B5EF4-FFF2-40B4-BE49-F238E27FC236}">
                <a16:creationId xmlns:a16="http://schemas.microsoft.com/office/drawing/2014/main" id="{F35BACC1-3D9C-472B-8C98-BD7A5A55EEE5}"/>
              </a:ext>
            </a:extLst>
          </p:cNvPr>
          <p:cNvSpPr/>
          <p:nvPr/>
        </p:nvSpPr>
        <p:spPr>
          <a:xfrm>
            <a:off x="8775770" y="3627544"/>
            <a:ext cx="1036592" cy="1008506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6350">
            <a:solidFill>
              <a:schemeClr val="bg1"/>
            </a:solidFill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840" tIns="243840" rIns="210677" bIns="210677" numCol="1" spcCol="1270" anchor="ctr" anchorCtr="0">
            <a:noAutofit/>
          </a:bodyPr>
          <a:lstStyle/>
          <a:p>
            <a:pPr algn="ctr" defTabSz="118530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800" dirty="0">
              <a:solidFill>
                <a:schemeClr val="accent2"/>
              </a:solidFill>
              <a:latin typeface="FontAwesome" pitchFamily="2" charset="0"/>
            </a:endParaRPr>
          </a:p>
        </p:txBody>
      </p:sp>
      <p:sp>
        <p:nvSpPr>
          <p:cNvPr id="57" name="U-Turn Arrow 34">
            <a:extLst>
              <a:ext uri="{FF2B5EF4-FFF2-40B4-BE49-F238E27FC236}">
                <a16:creationId xmlns:a16="http://schemas.microsoft.com/office/drawing/2014/main" id="{46CC2DF4-FEAD-446D-81F1-8827A6976DC0}"/>
              </a:ext>
            </a:extLst>
          </p:cNvPr>
          <p:cNvSpPr/>
          <p:nvPr/>
        </p:nvSpPr>
        <p:spPr>
          <a:xfrm>
            <a:off x="10020930" y="1826751"/>
            <a:ext cx="2118679" cy="1571140"/>
          </a:xfrm>
          <a:prstGeom prst="uturnArrow">
            <a:avLst>
              <a:gd name="adj1" fmla="val 20076"/>
              <a:gd name="adj2" fmla="val 21249"/>
              <a:gd name="adj3" fmla="val 15627"/>
              <a:gd name="adj4" fmla="val 49304"/>
              <a:gd name="adj5" fmla="val 100000"/>
            </a:avLst>
          </a:prstGeom>
          <a:solidFill>
            <a:srgbClr val="EF3425"/>
          </a:soli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8" name="Freeform 42">
            <a:extLst>
              <a:ext uri="{FF2B5EF4-FFF2-40B4-BE49-F238E27FC236}">
                <a16:creationId xmlns:a16="http://schemas.microsoft.com/office/drawing/2014/main" id="{9115BC47-5332-46E1-B917-200379008175}"/>
              </a:ext>
            </a:extLst>
          </p:cNvPr>
          <p:cNvSpPr/>
          <p:nvPr/>
        </p:nvSpPr>
        <p:spPr>
          <a:xfrm>
            <a:off x="10449488" y="2261490"/>
            <a:ext cx="1036592" cy="1008506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6350">
            <a:solidFill>
              <a:schemeClr val="bg1"/>
            </a:solidFill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840" tIns="243840" rIns="210677" bIns="210677" numCol="1" spcCol="1270" anchor="ctr" anchorCtr="0">
            <a:noAutofit/>
          </a:bodyPr>
          <a:lstStyle/>
          <a:p>
            <a:pPr algn="ctr" defTabSz="118530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800" dirty="0">
              <a:solidFill>
                <a:schemeClr val="accent2"/>
              </a:solidFill>
              <a:latin typeface="FontAwesome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1EB9205-6ECB-4095-8FDE-5CD77FE9BB7F}"/>
              </a:ext>
            </a:extLst>
          </p:cNvPr>
          <p:cNvSpPr txBox="1"/>
          <p:nvPr/>
        </p:nvSpPr>
        <p:spPr>
          <a:xfrm>
            <a:off x="6266727" y="5217247"/>
            <a:ext cx="6246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r-Latn-ME" sz="1800" b="1" dirty="0">
                <a:solidFill>
                  <a:schemeClr val="bg1"/>
                </a:solidFill>
                <a:latin typeface="Candara" panose="020E0502030303020204" pitchFamily="34" charset="0"/>
              </a:rPr>
              <a:t>Modelovanje</a:t>
            </a:r>
            <a:endParaRPr lang="en-US" sz="18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F7965D6-85C0-48BB-BA2D-41DE2DA792F4}"/>
              </a:ext>
            </a:extLst>
          </p:cNvPr>
          <p:cNvSpPr txBox="1"/>
          <p:nvPr/>
        </p:nvSpPr>
        <p:spPr>
          <a:xfrm>
            <a:off x="8952912" y="1321877"/>
            <a:ext cx="40297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r-Latn-ME" sz="1800" b="1" dirty="0">
                <a:solidFill>
                  <a:schemeClr val="bg1"/>
                </a:solidFill>
                <a:latin typeface="Candara" panose="020E0502030303020204" pitchFamily="34" charset="0"/>
              </a:rPr>
              <a:t>Testiranje</a:t>
            </a:r>
            <a:endParaRPr lang="en-US" sz="18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12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5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000"/>
                            </p:stCondLst>
                            <p:childTnLst>
                              <p:par>
                                <p:cTn id="8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5" grpId="0" animBg="1"/>
      <p:bldP spid="43" grpId="0" animBg="1"/>
      <p:bldP spid="60" grpId="0"/>
      <p:bldP spid="29" grpId="0" animBg="1"/>
      <p:bldP spid="30" grpId="0" animBg="1"/>
      <p:bldP spid="32" grpId="0" animBg="1"/>
      <p:bldP spid="34" grpId="0" animBg="1"/>
      <p:bldP spid="41" grpId="0" animBg="1"/>
      <p:bldP spid="52" grpId="0" animBg="1"/>
      <p:bldP spid="53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/>
          <p:cNvGrpSpPr/>
          <p:nvPr/>
        </p:nvGrpSpPr>
        <p:grpSpPr>
          <a:xfrm>
            <a:off x="8688439" y="1898761"/>
            <a:ext cx="3115685" cy="1872883"/>
            <a:chOff x="1942959" y="3003065"/>
            <a:chExt cx="5422074" cy="1124770"/>
          </a:xfrm>
        </p:grpSpPr>
        <p:sp>
          <p:nvSpPr>
            <p:cNvPr id="54" name="Text Box 10"/>
            <p:cNvSpPr txBox="1">
              <a:spLocks noChangeArrowheads="1"/>
            </p:cNvSpPr>
            <p:nvPr/>
          </p:nvSpPr>
          <p:spPr bwMode="auto">
            <a:xfrm>
              <a:off x="2567613" y="3443939"/>
              <a:ext cx="4564985" cy="6838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pPr algn="ctr"/>
              <a:r>
                <a:rPr lang="sr-Latn-ME" sz="1400" dirty="0">
                  <a:solidFill>
                    <a:schemeClr val="bg1">
                      <a:lumMod val="95000"/>
                    </a:schemeClr>
                  </a:solidFill>
                  <a:latin typeface="Candara" panose="020E0502030303020204" pitchFamily="34" charset="0"/>
                </a:rPr>
                <a:t>Dodavanje izazova koje podstiču korisnika više da igra</a:t>
              </a:r>
            </a:p>
            <a:p>
              <a:pPr algn="ctr"/>
              <a:endParaRPr lang="sr-Latn-ME" sz="14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</a:endParaRPr>
            </a:p>
            <a:p>
              <a:pPr algn="ctr"/>
              <a:r>
                <a:rPr lang="sr-Latn-ME" sz="1400" dirty="0">
                  <a:solidFill>
                    <a:schemeClr val="bg1">
                      <a:lumMod val="95000"/>
                    </a:schemeClr>
                  </a:solidFill>
                  <a:latin typeface="Candara" panose="020E0502030303020204" pitchFamily="34" charset="0"/>
                </a:rPr>
                <a:t>Prikupljanje većeg broja podataka na isto mesto</a:t>
              </a:r>
              <a:endParaRPr lang="en-US" sz="14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942959" y="3003065"/>
              <a:ext cx="5422074" cy="388157"/>
            </a:xfrm>
            <a:prstGeom prst="rect">
              <a:avLst/>
            </a:prstGeom>
            <a:solidFill>
              <a:srgbClr val="333E50"/>
            </a:soli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 anchorCtr="1">
              <a:spAutoFit/>
            </a:bodyPr>
            <a:lstStyle/>
            <a:p>
              <a:pPr algn="ctr" defTabSz="1450940"/>
              <a:r>
                <a:rPr lang="sr-Latn-ME" b="1" dirty="0">
                  <a:solidFill>
                    <a:schemeClr val="bg1"/>
                  </a:solidFill>
                  <a:latin typeface="Candara" panose="020E0502030303020204" pitchFamily="34" charset="0"/>
                  <a:ea typeface="Open Sans" pitchFamily="34" charset="0"/>
                  <a:cs typeface="Open Sans" pitchFamily="34" charset="0"/>
                </a:rPr>
                <a:t>Šta mi možemo novo da doprinesemo?</a:t>
              </a:r>
              <a:endParaRPr lang="en-US" b="1" dirty="0">
                <a:solidFill>
                  <a:schemeClr val="bg1"/>
                </a:solidFill>
                <a:latin typeface="Candara" panose="020E0502030303020204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58679" y="1760264"/>
            <a:ext cx="3861394" cy="1668713"/>
            <a:chOff x="1942959" y="3003065"/>
            <a:chExt cx="5688542" cy="742280"/>
          </a:xfrm>
        </p:grpSpPr>
        <p:sp>
          <p:nvSpPr>
            <p:cNvPr id="63" name="Text Box 10"/>
            <p:cNvSpPr txBox="1">
              <a:spLocks noChangeArrowheads="1"/>
            </p:cNvSpPr>
            <p:nvPr/>
          </p:nvSpPr>
          <p:spPr bwMode="auto">
            <a:xfrm>
              <a:off x="2462986" y="3449606"/>
              <a:ext cx="4564985" cy="2957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pPr algn="ctr"/>
              <a:r>
                <a:rPr lang="sr-Latn-ME" sz="1400" dirty="0">
                  <a:solidFill>
                    <a:schemeClr val="bg1">
                      <a:lumMod val="95000"/>
                    </a:schemeClr>
                  </a:solidFill>
                  <a:latin typeface="Candara" panose="020E0502030303020204" pitchFamily="34" charset="0"/>
                </a:rPr>
                <a:t>Postoje mnogobrojni sajtovi za podatke o igri League of Legends</a:t>
              </a:r>
              <a:endParaRPr lang="en-US" sz="14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942959" y="3003065"/>
              <a:ext cx="5688542" cy="388157"/>
            </a:xfrm>
            <a:prstGeom prst="rect">
              <a:avLst/>
            </a:prstGeom>
            <a:solidFill>
              <a:srgbClr val="EF3425"/>
            </a:soli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 anchorCtr="1">
              <a:spAutoFit/>
            </a:bodyPr>
            <a:lstStyle/>
            <a:p>
              <a:pPr algn="ctr" defTabSz="1450940"/>
              <a:r>
                <a:rPr lang="sr-Latn-ME" b="1" dirty="0">
                  <a:solidFill>
                    <a:schemeClr val="bg1"/>
                  </a:solidFill>
                  <a:latin typeface="Candara" panose="020E0502030303020204" pitchFamily="34" charset="0"/>
                  <a:ea typeface="Open Sans" pitchFamily="34" charset="0"/>
                  <a:cs typeface="Open Sans" pitchFamily="34" charset="0"/>
                </a:rPr>
                <a:t>Sajtovi i usluge koje već postoje</a:t>
              </a:r>
              <a:endParaRPr lang="en-US" b="1" dirty="0">
                <a:solidFill>
                  <a:schemeClr val="bg1"/>
                </a:solidFill>
                <a:latin typeface="Candara" panose="020E0502030303020204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3341511" y="258228"/>
            <a:ext cx="55089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Formulisanje projektnog zadatka</a:t>
            </a:r>
            <a:endParaRPr lang="en-US" sz="44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pic>
        <p:nvPicPr>
          <p:cNvPr id="52" name="Picture 51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125" y="6746253"/>
            <a:ext cx="365760" cy="98854"/>
          </a:xfrm>
          <a:prstGeom prst="rect">
            <a:avLst/>
          </a:prstGeom>
          <a:noFill/>
          <a:effectLst>
            <a:glow rad="63500">
              <a:schemeClr val="bg1">
                <a:alpha val="45000"/>
              </a:schemeClr>
            </a:glo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CDD811-17E6-4C81-9C38-739C5351CB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100" y="3421334"/>
            <a:ext cx="1828800" cy="11885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0768C3-3EA5-4A6A-9184-A1B5ED2C9A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332" y="4851918"/>
            <a:ext cx="1894335" cy="189433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D6819DB-07E3-413E-AFBA-C3B02FD3B3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607" y="3207177"/>
            <a:ext cx="3650823" cy="3650823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1F87DE7-7A0E-46DB-BB06-63D4E4581D0F}"/>
              </a:ext>
            </a:extLst>
          </p:cNvPr>
          <p:cNvSpPr/>
          <p:nvPr/>
        </p:nvSpPr>
        <p:spPr>
          <a:xfrm>
            <a:off x="4911888" y="3428977"/>
            <a:ext cx="3098721" cy="768111"/>
          </a:xfrm>
          <a:prstGeom prst="rightArrow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18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/>
          <p:cNvGrpSpPr/>
          <p:nvPr/>
        </p:nvGrpSpPr>
        <p:grpSpPr>
          <a:xfrm>
            <a:off x="7205133" y="2068763"/>
            <a:ext cx="1238251" cy="1371601"/>
            <a:chOff x="5403850" y="2404837"/>
            <a:chExt cx="928688" cy="10287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238" name="Freeform 22"/>
            <p:cNvSpPr>
              <a:spLocks/>
            </p:cNvSpPr>
            <p:nvPr/>
          </p:nvSpPr>
          <p:spPr bwMode="auto">
            <a:xfrm rot="5400000">
              <a:off x="5715794" y="2816793"/>
              <a:ext cx="515938" cy="717550"/>
            </a:xfrm>
            <a:custGeom>
              <a:avLst/>
              <a:gdLst/>
              <a:ahLst/>
              <a:cxnLst>
                <a:cxn ang="0">
                  <a:pos x="0" y="322"/>
                </a:cxn>
                <a:cxn ang="0">
                  <a:pos x="0" y="0"/>
                </a:cxn>
                <a:cxn ang="0">
                  <a:pos x="325" y="199"/>
                </a:cxn>
                <a:cxn ang="0">
                  <a:pos x="325" y="452"/>
                </a:cxn>
                <a:cxn ang="0">
                  <a:pos x="0" y="322"/>
                </a:cxn>
              </a:cxnLst>
              <a:rect l="0" t="0" r="r" b="b"/>
              <a:pathLst>
                <a:path w="325" h="452">
                  <a:moveTo>
                    <a:pt x="0" y="322"/>
                  </a:moveTo>
                  <a:lnTo>
                    <a:pt x="0" y="0"/>
                  </a:lnTo>
                  <a:lnTo>
                    <a:pt x="325" y="199"/>
                  </a:lnTo>
                  <a:lnTo>
                    <a:pt x="325" y="452"/>
                  </a:lnTo>
                  <a:lnTo>
                    <a:pt x="0" y="322"/>
                  </a:lnTo>
                  <a:close/>
                </a:path>
              </a:pathLst>
            </a:custGeom>
            <a:solidFill>
              <a:srgbClr val="515C6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239" name="Freeform 23"/>
            <p:cNvSpPr>
              <a:spLocks/>
            </p:cNvSpPr>
            <p:nvPr/>
          </p:nvSpPr>
          <p:spPr bwMode="auto">
            <a:xfrm rot="5400000">
              <a:off x="5098257" y="2710431"/>
              <a:ext cx="1028700" cy="417513"/>
            </a:xfrm>
            <a:custGeom>
              <a:avLst/>
              <a:gdLst/>
              <a:ahLst/>
              <a:cxnLst>
                <a:cxn ang="0">
                  <a:pos x="323" y="263"/>
                </a:cxn>
                <a:cxn ang="0">
                  <a:pos x="0" y="128"/>
                </a:cxn>
                <a:cxn ang="0">
                  <a:pos x="323" y="0"/>
                </a:cxn>
                <a:cxn ang="0">
                  <a:pos x="648" y="130"/>
                </a:cxn>
                <a:cxn ang="0">
                  <a:pos x="323" y="263"/>
                </a:cxn>
              </a:cxnLst>
              <a:rect l="0" t="0" r="r" b="b"/>
              <a:pathLst>
                <a:path w="648" h="263">
                  <a:moveTo>
                    <a:pt x="323" y="263"/>
                  </a:moveTo>
                  <a:lnTo>
                    <a:pt x="0" y="128"/>
                  </a:lnTo>
                  <a:lnTo>
                    <a:pt x="323" y="0"/>
                  </a:lnTo>
                  <a:lnTo>
                    <a:pt x="648" y="130"/>
                  </a:lnTo>
                  <a:lnTo>
                    <a:pt x="323" y="263"/>
                  </a:lnTo>
                  <a:close/>
                </a:path>
              </a:pathLst>
            </a:custGeom>
            <a:solidFill>
              <a:srgbClr val="15203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240" name="Freeform 24"/>
            <p:cNvSpPr>
              <a:spLocks/>
            </p:cNvSpPr>
            <p:nvPr/>
          </p:nvSpPr>
          <p:spPr bwMode="auto">
            <a:xfrm rot="5400000">
              <a:off x="5718969" y="2304031"/>
              <a:ext cx="512763" cy="714375"/>
            </a:xfrm>
            <a:custGeom>
              <a:avLst/>
              <a:gdLst/>
              <a:ahLst/>
              <a:cxnLst>
                <a:cxn ang="0">
                  <a:pos x="323" y="322"/>
                </a:cxn>
                <a:cxn ang="0">
                  <a:pos x="0" y="450"/>
                </a:cxn>
                <a:cxn ang="0">
                  <a:pos x="0" y="192"/>
                </a:cxn>
                <a:cxn ang="0">
                  <a:pos x="323" y="0"/>
                </a:cxn>
                <a:cxn ang="0">
                  <a:pos x="323" y="322"/>
                </a:cxn>
              </a:cxnLst>
              <a:rect l="0" t="0" r="r" b="b"/>
              <a:pathLst>
                <a:path w="323" h="450">
                  <a:moveTo>
                    <a:pt x="323" y="322"/>
                  </a:moveTo>
                  <a:lnTo>
                    <a:pt x="0" y="450"/>
                  </a:lnTo>
                  <a:lnTo>
                    <a:pt x="0" y="192"/>
                  </a:lnTo>
                  <a:lnTo>
                    <a:pt x="323" y="0"/>
                  </a:lnTo>
                  <a:lnTo>
                    <a:pt x="323" y="322"/>
                  </a:lnTo>
                  <a:close/>
                </a:path>
              </a:pathLst>
            </a:custGeom>
            <a:solidFill>
              <a:srgbClr val="333E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6432550" y="1658130"/>
            <a:ext cx="1073151" cy="2163233"/>
            <a:chOff x="4824412" y="2096862"/>
            <a:chExt cx="804863" cy="16224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241" name="Freeform 25"/>
            <p:cNvSpPr>
              <a:spLocks/>
            </p:cNvSpPr>
            <p:nvPr/>
          </p:nvSpPr>
          <p:spPr bwMode="auto">
            <a:xfrm rot="5400000">
              <a:off x="4893469" y="2181794"/>
              <a:ext cx="820738" cy="650875"/>
            </a:xfrm>
            <a:custGeom>
              <a:avLst/>
              <a:gdLst/>
              <a:ahLst/>
              <a:cxnLst>
                <a:cxn ang="0">
                  <a:pos x="0" y="410"/>
                </a:cxn>
                <a:cxn ang="0">
                  <a:pos x="0" y="147"/>
                </a:cxn>
                <a:cxn ang="0">
                  <a:pos x="517" y="0"/>
                </a:cxn>
                <a:cxn ang="0">
                  <a:pos x="517" y="336"/>
                </a:cxn>
                <a:cxn ang="0">
                  <a:pos x="0" y="410"/>
                </a:cxn>
              </a:cxnLst>
              <a:rect l="0" t="0" r="r" b="b"/>
              <a:pathLst>
                <a:path w="517" h="410">
                  <a:moveTo>
                    <a:pt x="0" y="410"/>
                  </a:moveTo>
                  <a:lnTo>
                    <a:pt x="0" y="147"/>
                  </a:lnTo>
                  <a:lnTo>
                    <a:pt x="517" y="0"/>
                  </a:lnTo>
                  <a:lnTo>
                    <a:pt x="517" y="336"/>
                  </a:lnTo>
                  <a:lnTo>
                    <a:pt x="0" y="410"/>
                  </a:lnTo>
                  <a:close/>
                </a:path>
              </a:pathLst>
            </a:custGeom>
            <a:solidFill>
              <a:srgbClr val="44546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242" name="Freeform 26"/>
            <p:cNvSpPr>
              <a:spLocks/>
            </p:cNvSpPr>
            <p:nvPr/>
          </p:nvSpPr>
          <p:spPr bwMode="auto">
            <a:xfrm rot="5400000">
              <a:off x="4897437" y="2987449"/>
              <a:ext cx="801688" cy="661988"/>
            </a:xfrm>
            <a:custGeom>
              <a:avLst/>
              <a:gdLst/>
              <a:ahLst/>
              <a:cxnLst>
                <a:cxn ang="0">
                  <a:pos x="505" y="417"/>
                </a:cxn>
                <a:cxn ang="0">
                  <a:pos x="0" y="336"/>
                </a:cxn>
                <a:cxn ang="0">
                  <a:pos x="0" y="0"/>
                </a:cxn>
                <a:cxn ang="0">
                  <a:pos x="503" y="149"/>
                </a:cxn>
                <a:cxn ang="0">
                  <a:pos x="505" y="417"/>
                </a:cxn>
                <a:cxn ang="0">
                  <a:pos x="505" y="417"/>
                </a:cxn>
              </a:cxnLst>
              <a:rect l="0" t="0" r="r" b="b"/>
              <a:pathLst>
                <a:path w="505" h="417">
                  <a:moveTo>
                    <a:pt x="505" y="417"/>
                  </a:moveTo>
                  <a:lnTo>
                    <a:pt x="0" y="336"/>
                  </a:lnTo>
                  <a:lnTo>
                    <a:pt x="0" y="0"/>
                  </a:lnTo>
                  <a:lnTo>
                    <a:pt x="503" y="149"/>
                  </a:lnTo>
                  <a:lnTo>
                    <a:pt x="505" y="417"/>
                  </a:lnTo>
                  <a:lnTo>
                    <a:pt x="505" y="417"/>
                  </a:lnTo>
                  <a:close/>
                </a:path>
              </a:pathLst>
            </a:custGeom>
            <a:solidFill>
              <a:srgbClr val="62728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243" name="Freeform 27"/>
            <p:cNvSpPr>
              <a:spLocks/>
            </p:cNvSpPr>
            <p:nvPr/>
          </p:nvSpPr>
          <p:spPr bwMode="auto">
            <a:xfrm rot="5400000">
              <a:off x="4148931" y="2772343"/>
              <a:ext cx="1622425" cy="271463"/>
            </a:xfrm>
            <a:custGeom>
              <a:avLst/>
              <a:gdLst/>
              <a:ahLst/>
              <a:cxnLst>
                <a:cxn ang="0">
                  <a:pos x="517" y="0"/>
                </a:cxn>
                <a:cxn ang="0">
                  <a:pos x="1022" y="81"/>
                </a:cxn>
                <a:cxn ang="0">
                  <a:pos x="517" y="171"/>
                </a:cxn>
                <a:cxn ang="0">
                  <a:pos x="0" y="74"/>
                </a:cxn>
                <a:cxn ang="0">
                  <a:pos x="517" y="0"/>
                </a:cxn>
              </a:cxnLst>
              <a:rect l="0" t="0" r="r" b="b"/>
              <a:pathLst>
                <a:path w="1022" h="171">
                  <a:moveTo>
                    <a:pt x="517" y="0"/>
                  </a:moveTo>
                  <a:lnTo>
                    <a:pt x="1022" y="81"/>
                  </a:lnTo>
                  <a:lnTo>
                    <a:pt x="517" y="171"/>
                  </a:lnTo>
                  <a:lnTo>
                    <a:pt x="0" y="74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rgbClr val="26364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3748617" y="2068763"/>
            <a:ext cx="1244601" cy="1371601"/>
            <a:chOff x="2811462" y="2404837"/>
            <a:chExt cx="933451" cy="1028701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9244" name="Freeform 28"/>
            <p:cNvSpPr>
              <a:spLocks/>
            </p:cNvSpPr>
            <p:nvPr/>
          </p:nvSpPr>
          <p:spPr bwMode="auto">
            <a:xfrm rot="5400000">
              <a:off x="2914650" y="2814412"/>
              <a:ext cx="515938" cy="722313"/>
            </a:xfrm>
            <a:custGeom>
              <a:avLst/>
              <a:gdLst/>
              <a:ahLst/>
              <a:cxnLst>
                <a:cxn ang="0">
                  <a:pos x="0" y="130"/>
                </a:cxn>
                <a:cxn ang="0">
                  <a:pos x="0" y="455"/>
                </a:cxn>
                <a:cxn ang="0">
                  <a:pos x="325" y="253"/>
                </a:cxn>
                <a:cxn ang="0">
                  <a:pos x="325" y="0"/>
                </a:cxn>
                <a:cxn ang="0">
                  <a:pos x="0" y="130"/>
                </a:cxn>
              </a:cxnLst>
              <a:rect l="0" t="0" r="r" b="b"/>
              <a:pathLst>
                <a:path w="325" h="455">
                  <a:moveTo>
                    <a:pt x="0" y="130"/>
                  </a:moveTo>
                  <a:lnTo>
                    <a:pt x="0" y="455"/>
                  </a:lnTo>
                  <a:lnTo>
                    <a:pt x="325" y="253"/>
                  </a:lnTo>
                  <a:lnTo>
                    <a:pt x="325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524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9245" name="Freeform 29"/>
            <p:cNvSpPr>
              <a:spLocks/>
            </p:cNvSpPr>
            <p:nvPr/>
          </p:nvSpPr>
          <p:spPr bwMode="auto">
            <a:xfrm rot="5400000">
              <a:off x="3021807" y="2710431"/>
              <a:ext cx="1028700" cy="417513"/>
            </a:xfrm>
            <a:custGeom>
              <a:avLst/>
              <a:gdLst/>
              <a:ahLst/>
              <a:cxnLst>
                <a:cxn ang="0">
                  <a:pos x="323" y="0"/>
                </a:cxn>
                <a:cxn ang="0">
                  <a:pos x="0" y="135"/>
                </a:cxn>
                <a:cxn ang="0">
                  <a:pos x="323" y="263"/>
                </a:cxn>
                <a:cxn ang="0">
                  <a:pos x="648" y="133"/>
                </a:cxn>
                <a:cxn ang="0">
                  <a:pos x="323" y="0"/>
                </a:cxn>
              </a:cxnLst>
              <a:rect l="0" t="0" r="r" b="b"/>
              <a:pathLst>
                <a:path w="648" h="263">
                  <a:moveTo>
                    <a:pt x="323" y="0"/>
                  </a:moveTo>
                  <a:lnTo>
                    <a:pt x="0" y="135"/>
                  </a:lnTo>
                  <a:lnTo>
                    <a:pt x="323" y="263"/>
                  </a:lnTo>
                  <a:lnTo>
                    <a:pt x="648" y="133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rgbClr val="C70C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246" name="Freeform 30"/>
            <p:cNvSpPr>
              <a:spLocks/>
            </p:cNvSpPr>
            <p:nvPr/>
          </p:nvSpPr>
          <p:spPr bwMode="auto">
            <a:xfrm rot="5400000">
              <a:off x="2914650" y="2301650"/>
              <a:ext cx="512763" cy="719138"/>
            </a:xfrm>
            <a:custGeom>
              <a:avLst/>
              <a:gdLst/>
              <a:ahLst/>
              <a:cxnLst>
                <a:cxn ang="0">
                  <a:pos x="323" y="128"/>
                </a:cxn>
                <a:cxn ang="0">
                  <a:pos x="0" y="0"/>
                </a:cxn>
                <a:cxn ang="0">
                  <a:pos x="0" y="258"/>
                </a:cxn>
                <a:cxn ang="0">
                  <a:pos x="323" y="453"/>
                </a:cxn>
                <a:cxn ang="0">
                  <a:pos x="323" y="128"/>
                </a:cxn>
              </a:cxnLst>
              <a:rect l="0" t="0" r="r" b="b"/>
              <a:pathLst>
                <a:path w="323" h="453">
                  <a:moveTo>
                    <a:pt x="323" y="128"/>
                  </a:moveTo>
                  <a:lnTo>
                    <a:pt x="0" y="0"/>
                  </a:lnTo>
                  <a:lnTo>
                    <a:pt x="0" y="258"/>
                  </a:lnTo>
                  <a:lnTo>
                    <a:pt x="323" y="453"/>
                  </a:lnTo>
                  <a:lnTo>
                    <a:pt x="323" y="128"/>
                  </a:lnTo>
                  <a:close/>
                </a:path>
              </a:pathLst>
            </a:custGeom>
            <a:solidFill>
              <a:srgbClr val="EF342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692650" y="1658130"/>
            <a:ext cx="1073151" cy="2163233"/>
            <a:chOff x="3519487" y="2096862"/>
            <a:chExt cx="804863" cy="162242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9247" name="Freeform 31"/>
            <p:cNvSpPr>
              <a:spLocks/>
            </p:cNvSpPr>
            <p:nvPr/>
          </p:nvSpPr>
          <p:spPr bwMode="auto">
            <a:xfrm rot="5400000">
              <a:off x="3434557" y="2181794"/>
              <a:ext cx="820738" cy="650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63"/>
                </a:cxn>
                <a:cxn ang="0">
                  <a:pos x="517" y="410"/>
                </a:cxn>
                <a:cxn ang="0">
                  <a:pos x="517" y="74"/>
                </a:cxn>
                <a:cxn ang="0">
                  <a:pos x="0" y="0"/>
                </a:cxn>
              </a:cxnLst>
              <a:rect l="0" t="0" r="r" b="b"/>
              <a:pathLst>
                <a:path w="517" h="410">
                  <a:moveTo>
                    <a:pt x="0" y="0"/>
                  </a:moveTo>
                  <a:lnTo>
                    <a:pt x="0" y="263"/>
                  </a:lnTo>
                  <a:lnTo>
                    <a:pt x="517" y="410"/>
                  </a:lnTo>
                  <a:lnTo>
                    <a:pt x="517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397B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248" name="Freeform 32"/>
            <p:cNvSpPr>
              <a:spLocks/>
            </p:cNvSpPr>
            <p:nvPr/>
          </p:nvSpPr>
          <p:spPr bwMode="auto">
            <a:xfrm rot="5400000">
              <a:off x="3449637" y="2987449"/>
              <a:ext cx="801688" cy="661988"/>
            </a:xfrm>
            <a:custGeom>
              <a:avLst/>
              <a:gdLst/>
              <a:ahLst/>
              <a:cxnLst>
                <a:cxn ang="0">
                  <a:pos x="505" y="0"/>
                </a:cxn>
                <a:cxn ang="0">
                  <a:pos x="0" y="81"/>
                </a:cxn>
                <a:cxn ang="0">
                  <a:pos x="0" y="417"/>
                </a:cxn>
                <a:cxn ang="0">
                  <a:pos x="503" y="270"/>
                </a:cxn>
                <a:cxn ang="0">
                  <a:pos x="505" y="0"/>
                </a:cxn>
                <a:cxn ang="0">
                  <a:pos x="505" y="0"/>
                </a:cxn>
              </a:cxnLst>
              <a:rect l="0" t="0" r="r" b="b"/>
              <a:pathLst>
                <a:path w="505" h="417">
                  <a:moveTo>
                    <a:pt x="505" y="0"/>
                  </a:moveTo>
                  <a:lnTo>
                    <a:pt x="0" y="81"/>
                  </a:lnTo>
                  <a:lnTo>
                    <a:pt x="0" y="417"/>
                  </a:lnTo>
                  <a:lnTo>
                    <a:pt x="503" y="270"/>
                  </a:lnTo>
                  <a:lnTo>
                    <a:pt x="505" y="0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A1B5C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249" name="Freeform 33"/>
            <p:cNvSpPr>
              <a:spLocks/>
            </p:cNvSpPr>
            <p:nvPr/>
          </p:nvSpPr>
          <p:spPr bwMode="auto">
            <a:xfrm rot="5400000">
              <a:off x="3377406" y="2772343"/>
              <a:ext cx="1622425" cy="271463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517" y="171"/>
                </a:cxn>
                <a:cxn ang="0">
                  <a:pos x="1022" y="90"/>
                </a:cxn>
                <a:cxn ang="0">
                  <a:pos x="517" y="0"/>
                </a:cxn>
                <a:cxn ang="0">
                  <a:pos x="0" y="97"/>
                </a:cxn>
              </a:cxnLst>
              <a:rect l="0" t="0" r="r" b="b"/>
              <a:pathLst>
                <a:path w="1022" h="171">
                  <a:moveTo>
                    <a:pt x="0" y="97"/>
                  </a:moveTo>
                  <a:lnTo>
                    <a:pt x="517" y="171"/>
                  </a:lnTo>
                  <a:lnTo>
                    <a:pt x="1022" y="90"/>
                  </a:lnTo>
                  <a:lnTo>
                    <a:pt x="517" y="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5B798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5609168" y="1241145"/>
            <a:ext cx="948267" cy="3014133"/>
            <a:chOff x="4206876" y="1784124"/>
            <a:chExt cx="711200" cy="22606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250" name="Freeform 34"/>
            <p:cNvSpPr>
              <a:spLocks/>
            </p:cNvSpPr>
            <p:nvPr/>
          </p:nvSpPr>
          <p:spPr bwMode="auto">
            <a:xfrm rot="5400000">
              <a:off x="3998913" y="3125562"/>
              <a:ext cx="1127125" cy="711200"/>
            </a:xfrm>
            <a:custGeom>
              <a:avLst/>
              <a:gdLst/>
              <a:ahLst/>
              <a:cxnLst>
                <a:cxn ang="0">
                  <a:pos x="0" y="448"/>
                </a:cxn>
                <a:cxn ang="0">
                  <a:pos x="0" y="0"/>
                </a:cxn>
                <a:cxn ang="0">
                  <a:pos x="710" y="78"/>
                </a:cxn>
                <a:cxn ang="0">
                  <a:pos x="710" y="369"/>
                </a:cxn>
                <a:cxn ang="0">
                  <a:pos x="0" y="448"/>
                </a:cxn>
              </a:cxnLst>
              <a:rect l="0" t="0" r="r" b="b"/>
              <a:pathLst>
                <a:path w="710" h="448">
                  <a:moveTo>
                    <a:pt x="0" y="448"/>
                  </a:moveTo>
                  <a:lnTo>
                    <a:pt x="0" y="0"/>
                  </a:lnTo>
                  <a:lnTo>
                    <a:pt x="710" y="78"/>
                  </a:lnTo>
                  <a:lnTo>
                    <a:pt x="710" y="369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251" name="Freeform 35"/>
            <p:cNvSpPr>
              <a:spLocks/>
            </p:cNvSpPr>
            <p:nvPr/>
          </p:nvSpPr>
          <p:spPr bwMode="auto">
            <a:xfrm rot="5400000">
              <a:off x="3995738" y="1995262"/>
              <a:ext cx="1133475" cy="711200"/>
            </a:xfrm>
            <a:custGeom>
              <a:avLst/>
              <a:gdLst/>
              <a:ahLst/>
              <a:cxnLst>
                <a:cxn ang="0">
                  <a:pos x="714" y="0"/>
                </a:cxn>
                <a:cxn ang="0">
                  <a:pos x="714" y="448"/>
                </a:cxn>
                <a:cxn ang="0">
                  <a:pos x="0" y="369"/>
                </a:cxn>
                <a:cxn ang="0">
                  <a:pos x="0" y="83"/>
                </a:cxn>
                <a:cxn ang="0">
                  <a:pos x="714" y="0"/>
                </a:cxn>
              </a:cxnLst>
              <a:rect l="0" t="0" r="r" b="b"/>
              <a:pathLst>
                <a:path w="714" h="448">
                  <a:moveTo>
                    <a:pt x="714" y="0"/>
                  </a:moveTo>
                  <a:lnTo>
                    <a:pt x="714" y="448"/>
                  </a:lnTo>
                  <a:lnTo>
                    <a:pt x="0" y="369"/>
                  </a:lnTo>
                  <a:lnTo>
                    <a:pt x="0" y="83"/>
                  </a:lnTo>
                  <a:lnTo>
                    <a:pt x="714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59" name="Group 81"/>
          <p:cNvGrpSpPr/>
          <p:nvPr/>
        </p:nvGrpSpPr>
        <p:grpSpPr>
          <a:xfrm flipH="1" flipV="1">
            <a:off x="7258012" y="3897013"/>
            <a:ext cx="1461718" cy="995810"/>
            <a:chOff x="3376482" y="1459073"/>
            <a:chExt cx="455253" cy="221445"/>
          </a:xfrm>
        </p:grpSpPr>
        <p:cxnSp>
          <p:nvCxnSpPr>
            <p:cNvPr id="60" name="Straight Connector 59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 flipV="1">
              <a:off x="3376482" y="1459073"/>
              <a:ext cx="216200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9136910" y="1474998"/>
            <a:ext cx="2623176" cy="1513421"/>
            <a:chOff x="1862819" y="2954165"/>
            <a:chExt cx="4564985" cy="796526"/>
          </a:xfrm>
        </p:grpSpPr>
        <p:sp>
          <p:nvSpPr>
            <p:cNvPr id="54" name="Text Box 10"/>
            <p:cNvSpPr txBox="1">
              <a:spLocks noChangeArrowheads="1"/>
            </p:cNvSpPr>
            <p:nvPr/>
          </p:nvSpPr>
          <p:spPr bwMode="auto">
            <a:xfrm>
              <a:off x="1862819" y="3491514"/>
              <a:ext cx="4564985" cy="2591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sr-Latn-ME" sz="1400" dirty="0">
                  <a:solidFill>
                    <a:schemeClr val="bg1">
                      <a:lumMod val="95000"/>
                    </a:schemeClr>
                  </a:solidFill>
                  <a:latin typeface="Candara" panose="020E0502030303020204" pitchFamily="34" charset="0"/>
                </a:rPr>
                <a:t>Menjanje API ključa</a:t>
              </a:r>
            </a:p>
            <a:p>
              <a:pPr marL="285750" indent="-285750">
                <a:buFontTx/>
                <a:buChar char="-"/>
              </a:pPr>
              <a:r>
                <a:rPr lang="sr-Latn-ME" sz="1400" dirty="0">
                  <a:solidFill>
                    <a:schemeClr val="bg1">
                      <a:lumMod val="95000"/>
                    </a:schemeClr>
                  </a:solidFill>
                  <a:latin typeface="Candara" panose="020E0502030303020204" pitchFamily="34" charset="0"/>
                </a:rPr>
                <a:t>„Čišćenje“ baze</a:t>
              </a:r>
              <a:endParaRPr lang="en-US" sz="14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942961" y="2954165"/>
              <a:ext cx="3182571" cy="485956"/>
            </a:xfrm>
            <a:prstGeom prst="rect">
              <a:avLst/>
            </a:prstGeom>
            <a:solidFill>
              <a:srgbClr val="333E50"/>
            </a:soli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1440" tIns="45720" rIns="91440" bIns="45720" anchor="ctr" anchorCtr="1">
              <a:spAutoFit/>
            </a:bodyPr>
            <a:lstStyle/>
            <a:p>
              <a:pPr algn="ctr" defTabSz="1450940"/>
              <a:r>
                <a:rPr lang="sr-Latn-ME" b="1" dirty="0" err="1">
                  <a:solidFill>
                    <a:schemeClr val="bg1"/>
                  </a:solidFill>
                  <a:latin typeface="Candara"/>
                  <a:ea typeface="Open Sans"/>
                  <a:cs typeface="Open Sans"/>
                </a:rPr>
                <a:t>Osvežavanje</a:t>
              </a:r>
              <a:r>
                <a:rPr lang="sr-Latn-ME" b="1" dirty="0">
                  <a:solidFill>
                    <a:schemeClr val="bg1"/>
                  </a:solidFill>
                  <a:latin typeface="Candara"/>
                  <a:ea typeface="Open Sans"/>
                  <a:cs typeface="Open Sans"/>
                </a:rPr>
                <a:t> informacija na sajtu</a:t>
              </a:r>
              <a:endParaRPr lang="en-US" b="1" dirty="0">
                <a:solidFill>
                  <a:schemeClr val="bg1"/>
                </a:solidFill>
                <a:latin typeface="Candara"/>
                <a:ea typeface="Open Sans"/>
                <a:cs typeface="Open Sans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46910" y="1854046"/>
            <a:ext cx="2623176" cy="1742035"/>
            <a:chOff x="1879600" y="3003065"/>
            <a:chExt cx="4564985" cy="1046188"/>
          </a:xfrm>
        </p:grpSpPr>
        <p:sp>
          <p:nvSpPr>
            <p:cNvPr id="63" name="Text Box 10"/>
            <p:cNvSpPr txBox="1">
              <a:spLocks noChangeArrowheads="1"/>
            </p:cNvSpPr>
            <p:nvPr/>
          </p:nvSpPr>
          <p:spPr bwMode="auto">
            <a:xfrm>
              <a:off x="1879600" y="3365357"/>
              <a:ext cx="4564985" cy="6838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endParaRPr lang="sr-Latn-ME" sz="14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</a:endParaRPr>
            </a:p>
            <a:p>
              <a:pPr marL="285750" indent="-285750">
                <a:buFontTx/>
                <a:buChar char="-"/>
              </a:pPr>
              <a:r>
                <a:rPr lang="sr-Latn-ME" sz="1400" dirty="0">
                  <a:solidFill>
                    <a:schemeClr val="bg1">
                      <a:lumMod val="95000"/>
                    </a:schemeClr>
                  </a:solidFill>
                  <a:latin typeface="Candara" panose="020E0502030303020204" pitchFamily="34" charset="0"/>
                </a:rPr>
                <a:t>Registrovanje</a:t>
              </a:r>
            </a:p>
            <a:p>
              <a:pPr marL="285750" indent="-285750">
                <a:buFontTx/>
                <a:buChar char="-"/>
              </a:pPr>
              <a:r>
                <a:rPr lang="sr-Latn-ME" sz="1400" dirty="0">
                  <a:solidFill>
                    <a:schemeClr val="bg1">
                      <a:lumMod val="95000"/>
                    </a:schemeClr>
                  </a:solidFill>
                  <a:latin typeface="Candara" panose="020E0502030303020204" pitchFamily="34" charset="0"/>
                </a:rPr>
                <a:t>Prijavljivanje</a:t>
              </a:r>
            </a:p>
            <a:p>
              <a:pPr marL="285750" indent="-285750">
                <a:buFontTx/>
                <a:buChar char="-"/>
              </a:pPr>
              <a:r>
                <a:rPr lang="sr-Latn-ME" sz="1400" dirty="0">
                  <a:solidFill>
                    <a:schemeClr val="bg1">
                      <a:lumMod val="95000"/>
                    </a:schemeClr>
                  </a:solidFill>
                  <a:latin typeface="Candara" panose="020E0502030303020204" pitchFamily="34" charset="0"/>
                </a:rPr>
                <a:t>Manipulacija moderatorima</a:t>
              </a:r>
            </a:p>
            <a:p>
              <a:pPr marL="285750" indent="-285750">
                <a:buFontTx/>
                <a:buChar char="-"/>
              </a:pPr>
              <a:r>
                <a:rPr lang="sr-Latn-ME" sz="1400" dirty="0">
                  <a:solidFill>
                    <a:schemeClr val="bg1">
                      <a:lumMod val="95000"/>
                    </a:schemeClr>
                  </a:solidFill>
                  <a:latin typeface="Candara" panose="020E0502030303020204" pitchFamily="34" charset="0"/>
                </a:rPr>
                <a:t>Odjavljivanje</a:t>
              </a:r>
              <a:endParaRPr lang="en-US" sz="14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942961" y="3003065"/>
              <a:ext cx="3182571" cy="388157"/>
            </a:xfrm>
            <a:prstGeom prst="rect">
              <a:avLst/>
            </a:prstGeom>
            <a:solidFill>
              <a:srgbClr val="EF3425"/>
            </a:soli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 anchorCtr="1">
              <a:spAutoFit/>
            </a:bodyPr>
            <a:lstStyle/>
            <a:p>
              <a:pPr algn="ctr" defTabSz="1450940"/>
              <a:r>
                <a:rPr lang="sr-Latn-ME" b="1" dirty="0">
                  <a:solidFill>
                    <a:schemeClr val="bg1"/>
                  </a:solidFill>
                  <a:latin typeface="Candara" panose="020E0502030303020204" pitchFamily="34" charset="0"/>
                  <a:ea typeface="Open Sans" pitchFamily="34" charset="0"/>
                  <a:cs typeface="Open Sans" pitchFamily="34" charset="0"/>
                </a:rPr>
                <a:t>Manipulacija korisnicima</a:t>
              </a:r>
              <a:endParaRPr lang="en-US" b="1" dirty="0">
                <a:solidFill>
                  <a:schemeClr val="bg1"/>
                </a:solidFill>
                <a:latin typeface="Candara" panose="020E0502030303020204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001540" y="4683368"/>
            <a:ext cx="2623176" cy="1587687"/>
            <a:chOff x="1879598" y="3003065"/>
            <a:chExt cx="4564985" cy="719937"/>
          </a:xfrm>
        </p:grpSpPr>
        <p:sp>
          <p:nvSpPr>
            <p:cNvPr id="66" name="Text Box 10"/>
            <p:cNvSpPr txBox="1">
              <a:spLocks noChangeArrowheads="1"/>
            </p:cNvSpPr>
            <p:nvPr/>
          </p:nvSpPr>
          <p:spPr bwMode="auto">
            <a:xfrm>
              <a:off x="1879598" y="3402011"/>
              <a:ext cx="4564985" cy="3209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sr-Latn-ME" sz="1400" dirty="0">
                  <a:solidFill>
                    <a:schemeClr val="bg1">
                      <a:lumMod val="95000"/>
                    </a:schemeClr>
                  </a:solidFill>
                  <a:latin typeface="Candara" panose="020E0502030303020204" pitchFamily="34" charset="0"/>
                </a:rPr>
                <a:t>Pregled najigranijih heroja</a:t>
              </a:r>
            </a:p>
            <a:p>
              <a:pPr marL="285750" indent="-285750">
                <a:buFontTx/>
                <a:buChar char="-"/>
              </a:pPr>
              <a:r>
                <a:rPr lang="sr-Latn-ME" sz="1400" dirty="0">
                  <a:solidFill>
                    <a:schemeClr val="bg1">
                      <a:lumMod val="95000"/>
                    </a:schemeClr>
                  </a:solidFill>
                  <a:latin typeface="Candara" panose="020E0502030303020204" pitchFamily="34" charset="0"/>
                </a:rPr>
                <a:t>Pregled istorije mečeva</a:t>
              </a:r>
            </a:p>
            <a:p>
              <a:pPr marL="285750" indent="-285750">
                <a:buFontTx/>
                <a:buChar char="-"/>
              </a:pPr>
              <a:r>
                <a:rPr lang="sr-Latn-ME" sz="1400" dirty="0">
                  <a:solidFill>
                    <a:schemeClr val="bg1">
                      <a:lumMod val="95000"/>
                    </a:schemeClr>
                  </a:solidFill>
                  <a:latin typeface="Candara" panose="020E0502030303020204" pitchFamily="34" charset="0"/>
                </a:rPr>
                <a:t>Pregled mečeva uživo</a:t>
              </a:r>
              <a:endParaRPr lang="en-US" sz="14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942961" y="3003065"/>
              <a:ext cx="3182571" cy="388157"/>
            </a:xfrm>
            <a:prstGeom prst="rect">
              <a:avLst/>
            </a:prstGeom>
            <a:solidFill>
              <a:srgbClr val="BFBFBF"/>
            </a:soli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 anchorCtr="1">
              <a:spAutoFit/>
            </a:bodyPr>
            <a:lstStyle/>
            <a:p>
              <a:pPr algn="ctr" defTabSz="1450940"/>
              <a:r>
                <a:rPr lang="sr-Latn-ME" b="1" dirty="0">
                  <a:solidFill>
                    <a:schemeClr val="bg1"/>
                  </a:solidFill>
                  <a:latin typeface="Candara" panose="020E0502030303020204" pitchFamily="34" charset="0"/>
                  <a:ea typeface="Open Sans" pitchFamily="34" charset="0"/>
                  <a:cs typeface="Open Sans" pitchFamily="34" charset="0"/>
                </a:rPr>
                <a:t>Informacije o korisnicima</a:t>
              </a:r>
              <a:endParaRPr lang="en-US" b="1" dirty="0">
                <a:solidFill>
                  <a:schemeClr val="bg1"/>
                </a:solidFill>
                <a:latin typeface="Candara" panose="020E0502030303020204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8893316" y="4482794"/>
            <a:ext cx="2623176" cy="1593764"/>
            <a:chOff x="1942961" y="3003065"/>
            <a:chExt cx="4564985" cy="797421"/>
          </a:xfrm>
        </p:grpSpPr>
        <p:sp>
          <p:nvSpPr>
            <p:cNvPr id="74" name="Text Box 10"/>
            <p:cNvSpPr txBox="1">
              <a:spLocks noChangeArrowheads="1"/>
            </p:cNvSpPr>
            <p:nvPr/>
          </p:nvSpPr>
          <p:spPr bwMode="auto">
            <a:xfrm>
              <a:off x="1942961" y="3446304"/>
              <a:ext cx="4564985" cy="354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sr-Latn-ME" sz="1400" dirty="0">
                  <a:solidFill>
                    <a:schemeClr val="bg1">
                      <a:lumMod val="95000"/>
                    </a:schemeClr>
                  </a:solidFill>
                  <a:latin typeface="Candara" panose="020E0502030303020204" pitchFamily="34" charset="0"/>
                </a:rPr>
                <a:t>Dodavanje i brisanje izazova</a:t>
              </a:r>
            </a:p>
            <a:p>
              <a:pPr marL="285750" indent="-285750">
                <a:buFontTx/>
                <a:buChar char="-"/>
              </a:pPr>
              <a:r>
                <a:rPr lang="sr-Latn-ME" sz="1400" dirty="0">
                  <a:solidFill>
                    <a:schemeClr val="bg1">
                      <a:lumMod val="95000"/>
                    </a:schemeClr>
                  </a:solidFill>
                  <a:latin typeface="Candara" panose="020E0502030303020204" pitchFamily="34" charset="0"/>
                </a:rPr>
                <a:t>Pregled da li su izazovi izvršeni</a:t>
              </a:r>
              <a:endParaRPr lang="en-US" sz="14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42961" y="3003065"/>
              <a:ext cx="3182571" cy="388157"/>
            </a:xfrm>
            <a:prstGeom prst="rect">
              <a:avLst/>
            </a:prstGeom>
            <a:solidFill>
              <a:srgbClr val="44546B"/>
            </a:soli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 anchorCtr="1">
              <a:spAutoFit/>
            </a:bodyPr>
            <a:lstStyle/>
            <a:p>
              <a:pPr algn="ctr" defTabSz="1450940"/>
              <a:r>
                <a:rPr lang="sr-Latn-ME" b="1" dirty="0">
                  <a:solidFill>
                    <a:schemeClr val="bg1"/>
                  </a:solidFill>
                  <a:latin typeface="Candara" panose="020E0502030303020204" pitchFamily="34" charset="0"/>
                  <a:ea typeface="Open Sans" pitchFamily="34" charset="0"/>
                  <a:cs typeface="Open Sans" pitchFamily="34" charset="0"/>
                </a:rPr>
                <a:t>Manipulacija izazovima</a:t>
              </a:r>
              <a:endParaRPr lang="en-US" b="1" dirty="0">
                <a:solidFill>
                  <a:schemeClr val="bg1"/>
                </a:solidFill>
                <a:latin typeface="Candara" panose="020E0502030303020204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360314" y="4355975"/>
            <a:ext cx="2623176" cy="1760862"/>
            <a:chOff x="560547" y="2919890"/>
            <a:chExt cx="4564985" cy="927292"/>
          </a:xfrm>
        </p:grpSpPr>
        <p:sp>
          <p:nvSpPr>
            <p:cNvPr id="77" name="Text Box 10"/>
            <p:cNvSpPr txBox="1">
              <a:spLocks noChangeArrowheads="1"/>
            </p:cNvSpPr>
            <p:nvPr/>
          </p:nvSpPr>
          <p:spPr bwMode="auto">
            <a:xfrm>
              <a:off x="560547" y="3474400"/>
              <a:ext cx="4564985" cy="3727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endParaRPr lang="sr-Latn-ME" sz="14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</a:endParaRPr>
            </a:p>
            <a:p>
              <a:r>
                <a:rPr lang="sr-Latn-ME" sz="1400" dirty="0">
                  <a:solidFill>
                    <a:schemeClr val="bg1">
                      <a:lumMod val="95000"/>
                    </a:schemeClr>
                  </a:solidFill>
                  <a:latin typeface="Candara" panose="020E0502030303020204" pitchFamily="34" charset="0"/>
                </a:rPr>
                <a:t> - Pregled informacija o herojima</a:t>
              </a:r>
            </a:p>
            <a:p>
              <a:r>
                <a:rPr lang="sr-Latn-ME" sz="1400" dirty="0">
                  <a:solidFill>
                    <a:schemeClr val="bg1">
                      <a:lumMod val="95000"/>
                    </a:schemeClr>
                  </a:solidFill>
                  <a:latin typeface="Candara" panose="020E0502030303020204" pitchFamily="34" charset="0"/>
                </a:rPr>
                <a:t>- Pregled informacija o itemima</a:t>
              </a:r>
              <a:endParaRPr lang="en-US" sz="14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60547" y="2919890"/>
              <a:ext cx="4564985" cy="554510"/>
            </a:xfrm>
            <a:prstGeom prst="rect">
              <a:avLst/>
            </a:prstGeom>
            <a:solidFill>
              <a:srgbClr val="8397B1"/>
            </a:soli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 anchorCtr="1">
              <a:spAutoFit/>
            </a:bodyPr>
            <a:lstStyle/>
            <a:p>
              <a:pPr algn="ctr" defTabSz="1450940"/>
              <a:r>
                <a:rPr lang="sr-Latn-ME" b="1" dirty="0">
                  <a:solidFill>
                    <a:schemeClr val="bg1"/>
                  </a:solidFill>
                  <a:latin typeface="Candara" panose="020E0502030303020204" pitchFamily="34" charset="0"/>
                  <a:ea typeface="Open Sans" pitchFamily="34" charset="0"/>
                  <a:cs typeface="Open Sans" pitchFamily="34" charset="0"/>
                </a:rPr>
                <a:t>Pregled informacija o herojima i item-ima sa drugih sajtova</a:t>
              </a:r>
              <a:endParaRPr lang="en-US" b="1" dirty="0">
                <a:solidFill>
                  <a:schemeClr val="bg1"/>
                </a:solidFill>
                <a:latin typeface="Candara" panose="020E0502030303020204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79" name="Group 81"/>
          <p:cNvGrpSpPr/>
          <p:nvPr/>
        </p:nvGrpSpPr>
        <p:grpSpPr>
          <a:xfrm rot="8196604" flipH="1" flipV="1">
            <a:off x="8183709" y="1645999"/>
            <a:ext cx="724076" cy="635278"/>
            <a:chOff x="3376482" y="1459073"/>
            <a:chExt cx="455253" cy="221445"/>
          </a:xfrm>
        </p:grpSpPr>
        <p:cxnSp>
          <p:nvCxnSpPr>
            <p:cNvPr id="80" name="Straight Connector 79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H="1" flipV="1">
              <a:off x="3376482" y="1459073"/>
              <a:ext cx="216200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1"/>
          <p:cNvGrpSpPr/>
          <p:nvPr/>
        </p:nvGrpSpPr>
        <p:grpSpPr>
          <a:xfrm flipV="1">
            <a:off x="3145508" y="3897013"/>
            <a:ext cx="1770095" cy="995810"/>
            <a:chOff x="3280437" y="1459073"/>
            <a:chExt cx="551298" cy="221445"/>
          </a:xfrm>
        </p:grpSpPr>
        <p:cxnSp>
          <p:nvCxnSpPr>
            <p:cNvPr id="86" name="Straight Connector 85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 flipV="1">
              <a:off x="3280437" y="1459073"/>
              <a:ext cx="313270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1"/>
          <p:cNvGrpSpPr/>
          <p:nvPr/>
        </p:nvGrpSpPr>
        <p:grpSpPr>
          <a:xfrm rot="13403396" flipV="1">
            <a:off x="3008213" y="1570056"/>
            <a:ext cx="806411" cy="1097276"/>
            <a:chOff x="3376482" y="1457904"/>
            <a:chExt cx="507024" cy="382489"/>
          </a:xfrm>
        </p:grpSpPr>
        <p:cxnSp>
          <p:nvCxnSpPr>
            <p:cNvPr id="89" name="Straight Connector 88"/>
            <p:cNvCxnSpPr/>
            <p:nvPr/>
          </p:nvCxnSpPr>
          <p:spPr>
            <a:xfrm flipH="1" flipV="1">
              <a:off x="3596048" y="1457904"/>
              <a:ext cx="287458" cy="382489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H="1" flipV="1">
              <a:off x="3376482" y="1459073"/>
              <a:ext cx="216200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Straight Connector 90"/>
          <p:cNvCxnSpPr/>
          <p:nvPr/>
        </p:nvCxnSpPr>
        <p:spPr>
          <a:xfrm rot="5400000" flipH="1">
            <a:off x="5871634" y="4531725"/>
            <a:ext cx="365760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193724" y="106878"/>
            <a:ext cx="82388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Pisanje SSU i prototipa aplikacije</a:t>
            </a:r>
            <a:endParaRPr lang="en-US" sz="44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pic>
        <p:nvPicPr>
          <p:cNvPr id="52" name="Picture 51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125" y="6746253"/>
            <a:ext cx="365760" cy="98854"/>
          </a:xfrm>
          <a:prstGeom prst="rect">
            <a:avLst/>
          </a:prstGeom>
          <a:noFill/>
          <a:effectLst>
            <a:glow rad="63500">
              <a:schemeClr val="bg1">
                <a:alpha val="4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80054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0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000"/>
                            </p:stCondLst>
                            <p:childTnLst>
                              <p:par>
                                <p:cTn id="7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val 45"/>
          <p:cNvSpPr>
            <a:spLocks noChangeAspect="1"/>
          </p:cNvSpPr>
          <p:nvPr/>
        </p:nvSpPr>
        <p:spPr>
          <a:xfrm>
            <a:off x="1038750" y="1780939"/>
            <a:ext cx="2743200" cy="2743200"/>
          </a:xfrm>
          <a:prstGeom prst="ellipse">
            <a:avLst/>
          </a:prstGeom>
          <a:noFill/>
          <a:ln w="6350">
            <a:solidFill>
              <a:schemeClr val="bg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1445166" y="2812236"/>
            <a:ext cx="1828800" cy="677109"/>
            <a:chOff x="1619804" y="2992914"/>
            <a:chExt cx="1828800" cy="677109"/>
          </a:xfrm>
        </p:grpSpPr>
        <p:sp>
          <p:nvSpPr>
            <p:cNvPr id="50" name="TextBox 49"/>
            <p:cNvSpPr txBox="1"/>
            <p:nvPr/>
          </p:nvSpPr>
          <p:spPr>
            <a:xfrm>
              <a:off x="1619804" y="2992914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Latn-ME" b="1" dirty="0">
                  <a:solidFill>
                    <a:srgbClr val="EF3425"/>
                  </a:solidFill>
                  <a:latin typeface="Candara" panose="020E0502030303020204" pitchFamily="34" charset="0"/>
                </a:rPr>
                <a:t>Moderator</a:t>
              </a:r>
              <a:endParaRPr lang="en-US" b="1" dirty="0">
                <a:solidFill>
                  <a:srgbClr val="EF3425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656568" y="3362246"/>
              <a:ext cx="17909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Latn-ME" sz="1400" dirty="0">
                  <a:solidFill>
                    <a:schemeClr val="bg1"/>
                  </a:solidFill>
                  <a:latin typeface="Candara" panose="020E0502030303020204" pitchFamily="34" charset="0"/>
                </a:rPr>
                <a:t>Veljko Rvović</a:t>
              </a:r>
              <a:endParaRPr lang="en-US" sz="1400" dirty="0">
                <a:solidFill>
                  <a:schemeClr val="bg1"/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53" name="Oval 52"/>
          <p:cNvSpPr>
            <a:spLocks noChangeAspect="1"/>
          </p:cNvSpPr>
          <p:nvPr/>
        </p:nvSpPr>
        <p:spPr>
          <a:xfrm>
            <a:off x="3520948" y="3434431"/>
            <a:ext cx="2743200" cy="2743200"/>
          </a:xfrm>
          <a:prstGeom prst="ellipse">
            <a:avLst/>
          </a:prstGeom>
          <a:noFill/>
          <a:ln w="6350">
            <a:solidFill>
              <a:schemeClr val="bg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/>
          <p:cNvGrpSpPr/>
          <p:nvPr/>
        </p:nvGrpSpPr>
        <p:grpSpPr>
          <a:xfrm>
            <a:off x="3886646" y="4377165"/>
            <a:ext cx="1828800" cy="892552"/>
            <a:chOff x="1619804" y="2992914"/>
            <a:chExt cx="1828800" cy="892552"/>
          </a:xfrm>
        </p:grpSpPr>
        <p:sp>
          <p:nvSpPr>
            <p:cNvPr id="60" name="TextBox 59"/>
            <p:cNvSpPr txBox="1"/>
            <p:nvPr/>
          </p:nvSpPr>
          <p:spPr>
            <a:xfrm>
              <a:off x="1619804" y="2992914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Latn-ME" b="1" dirty="0">
                  <a:solidFill>
                    <a:srgbClr val="8397B1"/>
                  </a:solidFill>
                  <a:latin typeface="Candara" panose="020E0502030303020204" pitchFamily="34" charset="0"/>
                </a:rPr>
                <a:t>Zapisničar</a:t>
              </a:r>
              <a:endParaRPr lang="en-US" b="1" dirty="0">
                <a:solidFill>
                  <a:srgbClr val="8397B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656568" y="3362246"/>
              <a:ext cx="17909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Latn-ME" sz="1400" dirty="0">
                  <a:solidFill>
                    <a:schemeClr val="bg1"/>
                  </a:solidFill>
                  <a:latin typeface="Candara" panose="020E0502030303020204" pitchFamily="34" charset="0"/>
                </a:rPr>
                <a:t>Aleksandar Maksimović</a:t>
              </a:r>
              <a:endParaRPr lang="en-US" sz="1400" dirty="0">
                <a:solidFill>
                  <a:schemeClr val="bg1"/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67" name="Oval 66"/>
          <p:cNvSpPr>
            <a:spLocks noChangeAspect="1"/>
          </p:cNvSpPr>
          <p:nvPr/>
        </p:nvSpPr>
        <p:spPr>
          <a:xfrm>
            <a:off x="5962428" y="1779191"/>
            <a:ext cx="2743200" cy="2743200"/>
          </a:xfrm>
          <a:prstGeom prst="ellipse">
            <a:avLst/>
          </a:prstGeom>
          <a:noFill/>
          <a:ln w="6350">
            <a:solidFill>
              <a:schemeClr val="bg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6419628" y="2812236"/>
            <a:ext cx="1828800" cy="677109"/>
            <a:chOff x="1619804" y="2992914"/>
            <a:chExt cx="1828800" cy="677109"/>
          </a:xfrm>
        </p:grpSpPr>
        <p:sp>
          <p:nvSpPr>
            <p:cNvPr id="70" name="TextBox 69"/>
            <p:cNvSpPr txBox="1"/>
            <p:nvPr/>
          </p:nvSpPr>
          <p:spPr>
            <a:xfrm>
              <a:off x="1619804" y="2992914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Latn-ME" b="1" dirty="0">
                  <a:solidFill>
                    <a:srgbClr val="62768F"/>
                  </a:solidFill>
                  <a:latin typeface="Candara" panose="020E0502030303020204" pitchFamily="34" charset="0"/>
                </a:rPr>
                <a:t>Inspektor #3</a:t>
              </a:r>
              <a:endParaRPr lang="en-US" b="1" dirty="0">
                <a:solidFill>
                  <a:srgbClr val="62768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656568" y="3362246"/>
              <a:ext cx="17909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Latn-ME" sz="1400" dirty="0">
                  <a:solidFill>
                    <a:schemeClr val="bg1"/>
                  </a:solidFill>
                  <a:latin typeface="Candara" panose="020E0502030303020204" pitchFamily="34" charset="0"/>
                </a:rPr>
                <a:t>Andrej Jakovljević</a:t>
              </a:r>
              <a:endParaRPr lang="en-US" sz="1400" dirty="0">
                <a:solidFill>
                  <a:schemeClr val="bg1"/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74" name="Oval 73"/>
          <p:cNvSpPr>
            <a:spLocks noChangeAspect="1"/>
          </p:cNvSpPr>
          <p:nvPr/>
        </p:nvSpPr>
        <p:spPr>
          <a:xfrm>
            <a:off x="8429658" y="3421064"/>
            <a:ext cx="2743200" cy="2743200"/>
          </a:xfrm>
          <a:prstGeom prst="ellipse">
            <a:avLst/>
          </a:prstGeom>
          <a:noFill/>
          <a:ln w="6350">
            <a:solidFill>
              <a:schemeClr val="bg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/>
          <p:cNvGrpSpPr/>
          <p:nvPr/>
        </p:nvGrpSpPr>
        <p:grpSpPr>
          <a:xfrm>
            <a:off x="8886858" y="4454109"/>
            <a:ext cx="1828800" cy="677109"/>
            <a:chOff x="1619804" y="2992914"/>
            <a:chExt cx="1828800" cy="677109"/>
          </a:xfrm>
        </p:grpSpPr>
        <p:sp>
          <p:nvSpPr>
            <p:cNvPr id="80" name="TextBox 79"/>
            <p:cNvSpPr txBox="1"/>
            <p:nvPr/>
          </p:nvSpPr>
          <p:spPr>
            <a:xfrm>
              <a:off x="1619804" y="2992914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Latn-ME" b="1" dirty="0">
                  <a:solidFill>
                    <a:srgbClr val="B5B5B5"/>
                  </a:solidFill>
                  <a:latin typeface="Candara" panose="020E0502030303020204" pitchFamily="34" charset="0"/>
                </a:rPr>
                <a:t>Inspektor #4</a:t>
              </a:r>
              <a:endParaRPr lang="en-US" b="1" dirty="0">
                <a:solidFill>
                  <a:srgbClr val="B5B5B5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656568" y="3362246"/>
              <a:ext cx="17909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Latn-ME" sz="1400" dirty="0">
                  <a:solidFill>
                    <a:schemeClr val="bg1"/>
                  </a:solidFill>
                  <a:latin typeface="Candara" panose="020E0502030303020204" pitchFamily="34" charset="0"/>
                </a:rPr>
                <a:t>Dragan Milovančević</a:t>
              </a:r>
              <a:endParaRPr lang="en-US" sz="1400" dirty="0">
                <a:solidFill>
                  <a:schemeClr val="bg1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341511" y="258228"/>
            <a:ext cx="5508978" cy="954108"/>
            <a:chOff x="3341511" y="258228"/>
            <a:chExt cx="5508978" cy="954108"/>
          </a:xfrm>
        </p:grpSpPr>
        <p:sp>
          <p:nvSpPr>
            <p:cNvPr id="7" name="TextBox 6"/>
            <p:cNvSpPr txBox="1"/>
            <p:nvPr/>
          </p:nvSpPr>
          <p:spPr>
            <a:xfrm>
              <a:off x="3341511" y="258228"/>
              <a:ext cx="550897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Latn-ME" sz="44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Formalna inspekcija</a:t>
              </a:r>
              <a:endParaRPr lang="en-US" sz="4400" b="1" dirty="0">
                <a:solidFill>
                  <a:schemeClr val="bg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30132" y="843004"/>
              <a:ext cx="4143023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pic>
        <p:nvPicPr>
          <p:cNvPr id="45" name="Picture 44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000" y="6793753"/>
            <a:ext cx="365760" cy="98854"/>
          </a:xfrm>
          <a:prstGeom prst="rect">
            <a:avLst/>
          </a:prstGeom>
          <a:noFill/>
          <a:effectLst>
            <a:glow rad="63500">
              <a:schemeClr val="bg1">
                <a:alpha val="4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59838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5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3" grpId="0" animBg="1"/>
      <p:bldP spid="67" grpId="0" animBg="1"/>
      <p:bldP spid="7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>
            <a:off x="-67951" y="101921"/>
            <a:ext cx="6945444" cy="2152965"/>
            <a:chOff x="-67951" y="101921"/>
            <a:chExt cx="6945444" cy="2152965"/>
          </a:xfrm>
        </p:grpSpPr>
        <p:sp>
          <p:nvSpPr>
            <p:cNvPr id="50" name="TextBox 49"/>
            <p:cNvSpPr txBox="1"/>
            <p:nvPr/>
          </p:nvSpPr>
          <p:spPr>
            <a:xfrm>
              <a:off x="-67951" y="101921"/>
              <a:ext cx="3330439" cy="21529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sr-Latn-ME" sz="4400" b="1" dirty="0">
                  <a:solidFill>
                    <a:schemeClr val="bg1"/>
                  </a:solidFill>
                  <a:latin typeface="Candara"/>
                </a:rPr>
                <a:t>Modelovanje baze podataka</a:t>
              </a:r>
              <a:endParaRPr lang="en-US" sz="4400" b="1" dirty="0">
                <a:solidFill>
                  <a:schemeClr val="bg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314507" y="843004"/>
              <a:ext cx="1562986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endParaRPr lang="en-US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pic>
        <p:nvPicPr>
          <p:cNvPr id="52" name="Picture 51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125" y="6746253"/>
            <a:ext cx="365760" cy="98854"/>
          </a:xfrm>
          <a:prstGeom prst="rect">
            <a:avLst/>
          </a:prstGeom>
          <a:noFill/>
          <a:effectLst>
            <a:glow rad="63500">
              <a:schemeClr val="bg1">
                <a:alpha val="45000"/>
              </a:schemeClr>
            </a:glow>
          </a:effectLst>
        </p:spPr>
      </p:pic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B8D5245D-A729-4A96-B9A9-D981555A0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9707" y="-46590"/>
            <a:ext cx="8975967" cy="69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6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A4837EE-59C6-4EC5-860C-129F5FF2B025}"/>
              </a:ext>
            </a:extLst>
          </p:cNvPr>
          <p:cNvSpPr txBox="1"/>
          <p:nvPr/>
        </p:nvSpPr>
        <p:spPr>
          <a:xfrm>
            <a:off x="3341511" y="258228"/>
            <a:ext cx="5508978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r-Latn-ME" sz="4400" b="1" dirty="0">
                <a:solidFill>
                  <a:schemeClr val="bg1"/>
                </a:solidFill>
                <a:latin typeface="Candara"/>
              </a:rPr>
              <a:t>Izazovi(</a:t>
            </a:r>
            <a:r>
              <a:rPr lang="sr-Latn-ME" sz="4400" b="1" dirty="0" err="1">
                <a:solidFill>
                  <a:schemeClr val="bg1"/>
                </a:solidFill>
                <a:latin typeface="Candara"/>
              </a:rPr>
              <a:t>quest</a:t>
            </a:r>
            <a:r>
              <a:rPr lang="sr-Latn-ME" sz="4400" b="1" dirty="0">
                <a:solidFill>
                  <a:schemeClr val="bg1"/>
                </a:solidFill>
                <a:latin typeface="Candara"/>
              </a:rPr>
              <a:t> </a:t>
            </a:r>
            <a:r>
              <a:rPr lang="sr-Latn-ME" sz="4400" b="1" dirty="0" err="1">
                <a:solidFill>
                  <a:schemeClr val="bg1"/>
                </a:solidFill>
                <a:latin typeface="Candara"/>
              </a:rPr>
              <a:t>tree</a:t>
            </a:r>
            <a:r>
              <a:rPr lang="sr-Latn-ME" sz="4400" b="1" dirty="0">
                <a:solidFill>
                  <a:schemeClr val="bg1"/>
                </a:solidFill>
                <a:latin typeface="Candara"/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40763358-3C2F-4A97-ABF7-BB5263DA0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434" y="1083047"/>
            <a:ext cx="7080737" cy="555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281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/>
          <p:cNvSpPr>
            <a:spLocks noChangeAspect="1"/>
          </p:cNvSpPr>
          <p:nvPr/>
        </p:nvSpPr>
        <p:spPr>
          <a:xfrm>
            <a:off x="2854647" y="2646544"/>
            <a:ext cx="1935595" cy="1935595"/>
          </a:xfrm>
          <a:prstGeom prst="ellipse">
            <a:avLst/>
          </a:prstGeom>
          <a:solidFill>
            <a:srgbClr val="EF3425"/>
          </a:solidFill>
          <a:ln w="6350"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4370351" y="2646544"/>
            <a:ext cx="1935595" cy="1935595"/>
          </a:xfrm>
          <a:prstGeom prst="ellipse">
            <a:avLst/>
          </a:prstGeom>
          <a:solidFill>
            <a:srgbClr val="44546B"/>
          </a:solidFill>
          <a:ln w="6350"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0" name="Oval 79"/>
          <p:cNvSpPr>
            <a:spLocks noChangeAspect="1"/>
          </p:cNvSpPr>
          <p:nvPr/>
        </p:nvSpPr>
        <p:spPr>
          <a:xfrm>
            <a:off x="5886055" y="2646544"/>
            <a:ext cx="1935595" cy="1935595"/>
          </a:xfrm>
          <a:prstGeom prst="ellipse">
            <a:avLst/>
          </a:prstGeom>
          <a:solidFill>
            <a:srgbClr val="BFBFBF"/>
          </a:solidFill>
          <a:ln w="6350"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41" name="Elbow Connector 40"/>
          <p:cNvCxnSpPr/>
          <p:nvPr/>
        </p:nvCxnSpPr>
        <p:spPr>
          <a:xfrm flipV="1">
            <a:off x="8329012" y="1866291"/>
            <a:ext cx="931946" cy="759447"/>
          </a:xfrm>
          <a:prstGeom prst="bentConnector3">
            <a:avLst>
              <a:gd name="adj1" fmla="val -1340"/>
            </a:avLst>
          </a:prstGeom>
          <a:ln w="19050">
            <a:solidFill>
              <a:schemeClr val="bg1"/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72" idx="4"/>
          </p:cNvCxnSpPr>
          <p:nvPr/>
        </p:nvCxnSpPr>
        <p:spPr>
          <a:xfrm rot="5400000">
            <a:off x="4008411" y="4021037"/>
            <a:ext cx="768637" cy="1890841"/>
          </a:xfrm>
          <a:prstGeom prst="bentConnector2">
            <a:avLst/>
          </a:prstGeom>
          <a:ln w="19050">
            <a:solidFill>
              <a:schemeClr val="bg1"/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45"/>
          <p:cNvCxnSpPr/>
          <p:nvPr/>
        </p:nvCxnSpPr>
        <p:spPr>
          <a:xfrm>
            <a:off x="6796078" y="4598499"/>
            <a:ext cx="1532934" cy="752277"/>
          </a:xfrm>
          <a:prstGeom prst="bentConnector3">
            <a:avLst>
              <a:gd name="adj1" fmla="val 754"/>
            </a:avLst>
          </a:prstGeom>
          <a:ln w="19050">
            <a:solidFill>
              <a:schemeClr val="bg1"/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/>
          <p:nvPr/>
        </p:nvCxnSpPr>
        <p:spPr>
          <a:xfrm rot="16200000" flipV="1">
            <a:off x="2932211" y="1775358"/>
            <a:ext cx="925890" cy="820122"/>
          </a:xfrm>
          <a:prstGeom prst="bentConnector3">
            <a:avLst>
              <a:gd name="adj1" fmla="val 98231"/>
            </a:avLst>
          </a:prstGeom>
          <a:ln w="19050">
            <a:solidFill>
              <a:schemeClr val="bg1"/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227369" y="918274"/>
            <a:ext cx="2747957" cy="1812737"/>
            <a:chOff x="1861999" y="3011185"/>
            <a:chExt cx="4564985" cy="1043099"/>
          </a:xfrm>
        </p:grpSpPr>
        <p:sp>
          <p:nvSpPr>
            <p:cNvPr id="31" name="Text Box 10"/>
            <p:cNvSpPr txBox="1">
              <a:spLocks noChangeArrowheads="1"/>
            </p:cNvSpPr>
            <p:nvPr/>
          </p:nvSpPr>
          <p:spPr bwMode="auto">
            <a:xfrm>
              <a:off x="1861999" y="3399003"/>
              <a:ext cx="4564985" cy="655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 anchor="t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PHP 7.3.21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ECMAScript 2016(</a:t>
              </a:r>
              <a:r>
                <a:rPr lang="en-US" sz="14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Javascript</a:t>
              </a:r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)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HTML 5.0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4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MySql</a:t>
              </a:r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5.7.31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4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Codeigniter</a:t>
              </a:r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4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42964" y="3011185"/>
              <a:ext cx="4482721" cy="371917"/>
            </a:xfrm>
            <a:prstGeom prst="rect">
              <a:avLst/>
            </a:prstGeom>
            <a:solidFill>
              <a:srgbClr val="EF3425"/>
            </a:soli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1440" tIns="45720" rIns="91440" bIns="45720" anchor="ctr" anchorCtr="1">
              <a:spAutoFit/>
            </a:bodyPr>
            <a:lstStyle/>
            <a:p>
              <a:pPr algn="ctr" defTabSz="1450940"/>
              <a:r>
                <a:rPr lang="en-US" b="1" dirty="0" err="1">
                  <a:solidFill>
                    <a:schemeClr val="bg1"/>
                  </a:solidFill>
                  <a:latin typeface="Candara"/>
                  <a:ea typeface="Open Sans"/>
                  <a:cs typeface="Open Sans"/>
                </a:rPr>
                <a:t>Tehnologije</a:t>
              </a:r>
              <a:r>
                <a:rPr lang="en-US" b="1" dirty="0">
                  <a:solidFill>
                    <a:schemeClr val="bg1"/>
                  </a:solidFill>
                  <a:latin typeface="Candara"/>
                  <a:ea typeface="Open Sans"/>
                  <a:cs typeface="Open Sans"/>
                </a:rPr>
                <a:t>, </a:t>
              </a:r>
              <a:r>
                <a:rPr lang="en-US" b="1" dirty="0" err="1">
                  <a:solidFill>
                    <a:schemeClr val="bg1"/>
                  </a:solidFill>
                  <a:latin typeface="Candara"/>
                  <a:ea typeface="Open Sans"/>
                  <a:cs typeface="Open Sans"/>
                </a:rPr>
                <a:t>radni</a:t>
              </a:r>
              <a:r>
                <a:rPr lang="en-US" b="1" dirty="0">
                  <a:solidFill>
                    <a:schemeClr val="bg1"/>
                  </a:solidFill>
                  <a:latin typeface="Candara"/>
                  <a:ea typeface="Open Sans"/>
                  <a:cs typeface="Open Sans"/>
                </a:rPr>
                <a:t> </a:t>
              </a:r>
              <a:r>
                <a:rPr lang="en-US" b="1" dirty="0" err="1">
                  <a:solidFill>
                    <a:schemeClr val="bg1"/>
                  </a:solidFill>
                  <a:latin typeface="Candara"/>
                  <a:ea typeface="Open Sans"/>
                  <a:cs typeface="Open Sans"/>
                </a:rPr>
                <a:t>okviri</a:t>
              </a:r>
              <a:r>
                <a:rPr lang="en-US" b="1" dirty="0">
                  <a:solidFill>
                    <a:schemeClr val="bg1"/>
                  </a:solidFill>
                  <a:latin typeface="Candara"/>
                  <a:ea typeface="Open Sans"/>
                  <a:cs typeface="Open Sans"/>
                </a:rPr>
                <a:t> </a:t>
              </a:r>
              <a:r>
                <a:rPr lang="en-US" b="1" dirty="0" err="1">
                  <a:solidFill>
                    <a:schemeClr val="bg1"/>
                  </a:solidFill>
                  <a:latin typeface="Candara"/>
                  <a:ea typeface="Open Sans"/>
                  <a:cs typeface="Open Sans"/>
                </a:rPr>
                <a:t>i</a:t>
              </a:r>
              <a:r>
                <a:rPr lang="en-US" b="1" dirty="0">
                  <a:solidFill>
                    <a:schemeClr val="bg1"/>
                  </a:solidFill>
                  <a:latin typeface="Candara"/>
                  <a:ea typeface="Open Sans"/>
                  <a:cs typeface="Open Sans"/>
                </a:rPr>
                <a:t> </a:t>
              </a:r>
              <a:r>
                <a:rPr lang="en-US" b="1" dirty="0" err="1">
                  <a:solidFill>
                    <a:schemeClr val="bg1"/>
                  </a:solidFill>
                  <a:latin typeface="Candara"/>
                  <a:ea typeface="Open Sans"/>
                  <a:cs typeface="Open Sans"/>
                </a:rPr>
                <a:t>programski</a:t>
              </a:r>
              <a:r>
                <a:rPr lang="en-US" b="1" dirty="0">
                  <a:solidFill>
                    <a:schemeClr val="bg1"/>
                  </a:solidFill>
                  <a:latin typeface="Candara"/>
                  <a:ea typeface="Open Sans"/>
                  <a:cs typeface="Open Sans"/>
                </a:rPr>
                <a:t> </a:t>
              </a:r>
              <a:r>
                <a:rPr lang="en-US" b="1" dirty="0" err="1">
                  <a:solidFill>
                    <a:schemeClr val="bg1"/>
                  </a:solidFill>
                  <a:latin typeface="Candara"/>
                  <a:ea typeface="Open Sans"/>
                  <a:cs typeface="Open Sans"/>
                </a:rPr>
                <a:t>jezici</a:t>
              </a:r>
              <a:r>
                <a:rPr lang="en-US" b="1" dirty="0">
                  <a:solidFill>
                    <a:schemeClr val="bg1"/>
                  </a:solidFill>
                  <a:latin typeface="Candara"/>
                  <a:ea typeface="Open Sans"/>
                  <a:cs typeface="Open Sans"/>
                </a:rPr>
                <a:t>:</a:t>
              </a:r>
              <a:endParaRPr lang="en-US" b="1" dirty="0">
                <a:solidFill>
                  <a:schemeClr val="bg1"/>
                </a:solidFill>
                <a:latin typeface="Candara" panose="020E0502030303020204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96192" y="4769679"/>
            <a:ext cx="2816341" cy="1364178"/>
            <a:chOff x="1861999" y="3087313"/>
            <a:chExt cx="4564985" cy="819263"/>
          </a:xfrm>
        </p:grpSpPr>
        <p:sp>
          <p:nvSpPr>
            <p:cNvPr id="38" name="Text Box 10"/>
            <p:cNvSpPr txBox="1">
              <a:spLocks noChangeArrowheads="1"/>
            </p:cNvSpPr>
            <p:nvPr/>
          </p:nvSpPr>
          <p:spPr bwMode="auto">
            <a:xfrm>
              <a:off x="1861999" y="3352066"/>
              <a:ext cx="4564985" cy="554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 anchor="t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Api koji </a:t>
              </a:r>
              <a:r>
                <a:rPr lang="en-US" sz="14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nudi</a:t>
              </a:r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</a:t>
              </a:r>
              <a:r>
                <a:rPr lang="en-US" sz="14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kompanija</a:t>
              </a:r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Riot Games za </a:t>
              </a:r>
              <a:r>
                <a:rPr lang="en-US" sz="14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dohvatanje</a:t>
              </a:r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</a:t>
              </a:r>
              <a:r>
                <a:rPr lang="en-US" sz="14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informacija</a:t>
              </a:r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</a:t>
              </a:r>
              <a:r>
                <a:rPr lang="en-US" sz="14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iz</a:t>
              </a:r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</a:t>
              </a:r>
              <a:r>
                <a:rPr lang="en-US" sz="14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njihove</a:t>
              </a:r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</a:t>
              </a:r>
              <a:r>
                <a:rPr lang="en-US" sz="14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igre</a:t>
              </a:r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, </a:t>
              </a:r>
              <a:r>
                <a:rPr lang="en-US" sz="14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više</a:t>
              </a:r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</a:t>
              </a:r>
              <a:r>
                <a:rPr lang="en-US" sz="14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informacija</a:t>
              </a:r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</a:t>
              </a:r>
              <a:r>
                <a:rPr lang="en-US" sz="14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na</a:t>
              </a:r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andara"/>
                  <a:ea typeface="+mn-lt"/>
                  <a:cs typeface="+mn-lt"/>
                </a:rPr>
                <a:t> </a:t>
              </a:r>
              <a:r>
                <a:rPr lang="en-US" sz="1400" dirty="0">
                  <a:solidFill>
                    <a:srgbClr val="00B0F0"/>
                  </a:solidFill>
                  <a:ea typeface="+mn-lt"/>
                  <a:cs typeface="+mn-lt"/>
                  <a:hlinkClick r:id="rId3"/>
                </a:rPr>
                <a:t>https://developer.riotgames.com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942963" y="3087313"/>
              <a:ext cx="3027293" cy="219659"/>
            </a:xfrm>
            <a:prstGeom prst="rect">
              <a:avLst/>
            </a:prstGeom>
            <a:solidFill>
              <a:srgbClr val="44546B"/>
            </a:soli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1440" tIns="45720" rIns="91440" bIns="45720" anchor="ctr" anchorCtr="1">
              <a:spAutoFit/>
            </a:bodyPr>
            <a:lstStyle/>
            <a:p>
              <a:pPr algn="ctr" defTabSz="1450940"/>
              <a:r>
                <a:rPr lang="en-US" b="1" dirty="0">
                  <a:solidFill>
                    <a:schemeClr val="bg1"/>
                  </a:solidFill>
                  <a:latin typeface="Candara"/>
                  <a:ea typeface="Open Sans"/>
                  <a:cs typeface="Open Sans"/>
                </a:rPr>
                <a:t>Riot Games API</a:t>
              </a:r>
              <a:endParaRPr lang="en-US" b="1" dirty="0">
                <a:solidFill>
                  <a:schemeClr val="bg1"/>
                </a:solidFill>
                <a:latin typeface="Candara" panose="020E0502030303020204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9337354" y="903271"/>
            <a:ext cx="2757726" cy="1785297"/>
            <a:chOff x="1861999" y="3087313"/>
            <a:chExt cx="4564985" cy="1072168"/>
          </a:xfrm>
        </p:grpSpPr>
        <p:sp>
          <p:nvSpPr>
            <p:cNvPr id="43" name="Text Box 10"/>
            <p:cNvSpPr txBox="1">
              <a:spLocks noChangeArrowheads="1"/>
            </p:cNvSpPr>
            <p:nvPr/>
          </p:nvSpPr>
          <p:spPr bwMode="auto">
            <a:xfrm>
              <a:off x="1861999" y="3346200"/>
              <a:ext cx="4564985" cy="813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 anchor="t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sz="14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Mobalytics</a:t>
              </a:r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: </a:t>
              </a:r>
              <a:r>
                <a:rPr lang="en-US" sz="14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aktuelne</a:t>
              </a:r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</a:t>
              </a:r>
              <a:r>
                <a:rPr lang="en-US" sz="14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informacije</a:t>
              </a:r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o </a:t>
              </a:r>
              <a:r>
                <a:rPr lang="en-US" sz="14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herojima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4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Rankedboost</a:t>
              </a:r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: </a:t>
              </a:r>
              <a:r>
                <a:rPr lang="en-US" sz="14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dodatne</a:t>
              </a:r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</a:t>
              </a:r>
              <a:r>
                <a:rPr lang="en-US" sz="14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informacije</a:t>
              </a:r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o </a:t>
              </a:r>
              <a:r>
                <a:rPr lang="en-US" sz="14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herojima</a:t>
              </a:r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(</a:t>
              </a:r>
              <a:r>
                <a:rPr lang="en-US" sz="14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nedostupne</a:t>
              </a:r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</a:t>
              </a:r>
              <a:r>
                <a:rPr lang="en-US" sz="14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preko</a:t>
              </a:r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API-a).</a:t>
              </a:r>
              <a:endParaRPr lang="en-US" sz="14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942963" y="3087313"/>
              <a:ext cx="3027293" cy="219659"/>
            </a:xfrm>
            <a:prstGeom prst="rect">
              <a:avLst/>
            </a:prstGeom>
            <a:solidFill>
              <a:srgbClr val="8397B1"/>
            </a:soli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1440" tIns="45720" rIns="91440" bIns="45720" anchor="ctr" anchorCtr="1">
              <a:spAutoFit/>
            </a:bodyPr>
            <a:lstStyle/>
            <a:p>
              <a:pPr algn="ctr" defTabSz="1450940"/>
              <a:r>
                <a:rPr lang="en-US" b="1" dirty="0">
                  <a:solidFill>
                    <a:schemeClr val="bg1"/>
                  </a:solidFill>
                  <a:latin typeface="Candara"/>
                  <a:ea typeface="Open Sans"/>
                  <a:cs typeface="Open Sans"/>
                </a:rPr>
                <a:t>Drugi </a:t>
              </a:r>
              <a:r>
                <a:rPr lang="en-US" b="1" dirty="0" err="1">
                  <a:solidFill>
                    <a:schemeClr val="bg1"/>
                  </a:solidFill>
                  <a:latin typeface="Candara"/>
                  <a:ea typeface="Open Sans"/>
                  <a:cs typeface="Open Sans"/>
                </a:rPr>
                <a:t>sajtovi</a:t>
              </a:r>
              <a:endParaRPr lang="en-US" b="1" dirty="0" err="1">
                <a:solidFill>
                  <a:schemeClr val="bg1"/>
                </a:solidFill>
                <a:latin typeface="Candara" panose="020E0502030303020204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330340" y="4587157"/>
            <a:ext cx="3763955" cy="1924622"/>
            <a:chOff x="1740767" y="2914192"/>
            <a:chExt cx="5189882" cy="692693"/>
          </a:xfrm>
        </p:grpSpPr>
        <p:sp>
          <p:nvSpPr>
            <p:cNvPr id="49" name="Text Box 10"/>
            <p:cNvSpPr txBox="1">
              <a:spLocks noChangeArrowheads="1"/>
            </p:cNvSpPr>
            <p:nvPr/>
          </p:nvSpPr>
          <p:spPr bwMode="auto">
            <a:xfrm>
              <a:off x="1740767" y="3119487"/>
              <a:ext cx="5189882" cy="4873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 anchor="t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sz="12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dolejska-daniel</a:t>
              </a: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/riot-</a:t>
              </a:r>
              <a:r>
                <a:rPr lang="en-US" sz="12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api</a:t>
              </a: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-league: </a:t>
              </a:r>
              <a:r>
                <a:rPr lang="en-US" sz="12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lepši</a:t>
              </a: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</a:t>
              </a:r>
              <a:r>
                <a:rPr lang="en-US" sz="12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interfejs</a:t>
              </a: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ka </a:t>
              </a:r>
              <a:r>
                <a:rPr lang="en-US" sz="12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podacima</a:t>
              </a: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</a:t>
              </a:r>
              <a:r>
                <a:rPr lang="en-US" sz="12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iz</a:t>
              </a: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Riot Games API-a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2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dolejska-daniel</a:t>
              </a: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/riot-</a:t>
              </a:r>
              <a:r>
                <a:rPr lang="en-US" sz="12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api</a:t>
              </a: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-</a:t>
              </a:r>
              <a:r>
                <a:rPr lang="en-US" sz="12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datadragon</a:t>
              </a: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: </a:t>
              </a:r>
              <a:r>
                <a:rPr lang="en-US" sz="12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statički</a:t>
              </a: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</a:t>
              </a:r>
              <a:r>
                <a:rPr lang="en-US" sz="12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podaci</a:t>
              </a: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</a:t>
              </a:r>
              <a:r>
                <a:rPr lang="en-US" sz="12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igre</a:t>
              </a:r>
              <a:endParaRPr lang="en-US" sz="1200" dirty="0">
                <a:solidFill>
                  <a:schemeClr val="bg1">
                    <a:lumMod val="85000"/>
                  </a:schemeClr>
                </a:solidFill>
                <a:latin typeface="Candara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sz="12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voku</a:t>
              </a: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/simple-html-parser: </a:t>
              </a:r>
              <a:r>
                <a:rPr lang="en-US" sz="12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izvlačenje</a:t>
              </a: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</a:t>
              </a:r>
              <a:r>
                <a:rPr lang="en-US" sz="12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podataka</a:t>
              </a: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</a:t>
              </a:r>
              <a:r>
                <a:rPr lang="en-US" sz="12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iz</a:t>
              </a: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html </a:t>
              </a:r>
              <a:r>
                <a:rPr lang="en-US" sz="12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strana</a:t>
              </a:r>
              <a:endParaRPr lang="en-US" sz="1200">
                <a:solidFill>
                  <a:schemeClr val="bg1">
                    <a:lumMod val="85000"/>
                  </a:schemeClr>
                </a:solidFill>
                <a:latin typeface="Candara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sz="12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Guzzlehttp</a:t>
              </a: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/guzzle: </a:t>
              </a:r>
              <a:r>
                <a:rPr lang="en-US" sz="12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slanje</a:t>
              </a: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</a:t>
              </a:r>
              <a:r>
                <a:rPr lang="en-US" sz="12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i</a:t>
              </a: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</a:t>
              </a:r>
              <a:r>
                <a:rPr lang="en-US" sz="12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prihvatanje</a:t>
              </a: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http </a:t>
              </a:r>
              <a:r>
                <a:rPr lang="en-US" sz="12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zahteva</a:t>
              </a:r>
              <a:endParaRPr lang="en-US" sz="1200" dirty="0">
                <a:solidFill>
                  <a:schemeClr val="bg1">
                    <a:lumMod val="85000"/>
                  </a:schemeClr>
                </a:solidFill>
                <a:latin typeface="Candara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914982" y="2914192"/>
              <a:ext cx="4321008" cy="221804"/>
            </a:xfrm>
            <a:prstGeom prst="rect">
              <a:avLst/>
            </a:prstGeom>
            <a:solidFill>
              <a:srgbClr val="BFBFBF"/>
            </a:soli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1440" tIns="45720" rIns="91440" bIns="45720" anchor="ctr" anchorCtr="1">
              <a:spAutoFit/>
            </a:bodyPr>
            <a:lstStyle/>
            <a:p>
              <a:pPr algn="ctr" defTabSz="1450940"/>
              <a:r>
                <a:rPr lang="en-US" b="1" dirty="0">
                  <a:solidFill>
                    <a:schemeClr val="bg1"/>
                  </a:solidFill>
                  <a:latin typeface="Candara"/>
                  <a:ea typeface="Open Sans"/>
                  <a:cs typeface="Open Sans"/>
                </a:rPr>
                <a:t>Third-party </a:t>
              </a:r>
              <a:r>
                <a:rPr lang="en-US" b="1" dirty="0" err="1">
                  <a:solidFill>
                    <a:schemeClr val="bg1"/>
                  </a:solidFill>
                  <a:latin typeface="Candara"/>
                  <a:ea typeface="Open Sans"/>
                  <a:cs typeface="Open Sans"/>
                </a:rPr>
                <a:t>biblioteke</a:t>
              </a:r>
              <a:endParaRPr lang="en-US" b="1" dirty="0" err="1">
                <a:solidFill>
                  <a:schemeClr val="bg1"/>
                </a:solidFill>
                <a:latin typeface="Candara" panose="020E0502030303020204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88" name="Oval 87"/>
          <p:cNvSpPr>
            <a:spLocks noChangeAspect="1"/>
          </p:cNvSpPr>
          <p:nvPr/>
        </p:nvSpPr>
        <p:spPr>
          <a:xfrm>
            <a:off x="7401759" y="2646544"/>
            <a:ext cx="1935595" cy="1935595"/>
          </a:xfrm>
          <a:prstGeom prst="ellipse">
            <a:avLst/>
          </a:prstGeom>
          <a:solidFill>
            <a:srgbClr val="8397B1"/>
          </a:solidFill>
          <a:ln w="6350"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4969679" y="3332794"/>
            <a:ext cx="736854" cy="563070"/>
            <a:chOff x="1201738" y="1511300"/>
            <a:chExt cx="168275" cy="12858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2" name="Freeform 159"/>
            <p:cNvSpPr>
              <a:spLocks/>
            </p:cNvSpPr>
            <p:nvPr/>
          </p:nvSpPr>
          <p:spPr bwMode="auto">
            <a:xfrm>
              <a:off x="1314450" y="1525588"/>
              <a:ext cx="55563" cy="106363"/>
            </a:xfrm>
            <a:custGeom>
              <a:avLst/>
              <a:gdLst/>
              <a:ahLst/>
              <a:cxnLst>
                <a:cxn ang="0">
                  <a:pos x="30" y="25"/>
                </a:cxn>
                <a:cxn ang="0">
                  <a:pos x="11" y="3"/>
                </a:cxn>
                <a:cxn ang="0">
                  <a:pos x="2" y="3"/>
                </a:cxn>
                <a:cxn ang="0">
                  <a:pos x="0" y="5"/>
                </a:cxn>
                <a:cxn ang="0">
                  <a:pos x="8" y="14"/>
                </a:cxn>
                <a:cxn ang="0">
                  <a:pos x="9" y="20"/>
                </a:cxn>
                <a:cxn ang="0">
                  <a:pos x="4" y="23"/>
                </a:cxn>
                <a:cxn ang="0">
                  <a:pos x="1" y="23"/>
                </a:cxn>
                <a:cxn ang="0">
                  <a:pos x="1" y="63"/>
                </a:cxn>
                <a:cxn ang="0">
                  <a:pos x="23" y="63"/>
                </a:cxn>
                <a:cxn ang="0">
                  <a:pos x="23" y="30"/>
                </a:cxn>
                <a:cxn ang="0">
                  <a:pos x="28" y="30"/>
                </a:cxn>
                <a:cxn ang="0">
                  <a:pos x="30" y="25"/>
                </a:cxn>
              </a:cxnLst>
              <a:rect l="0" t="0" r="r" b="b"/>
              <a:pathLst>
                <a:path w="33" h="63">
                  <a:moveTo>
                    <a:pt x="30" y="25"/>
                  </a:moveTo>
                  <a:cubicBezTo>
                    <a:pt x="11" y="3"/>
                    <a:pt x="11" y="3"/>
                    <a:pt x="11" y="3"/>
                  </a:cubicBezTo>
                  <a:cubicBezTo>
                    <a:pt x="8" y="0"/>
                    <a:pt x="5" y="0"/>
                    <a:pt x="2" y="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0" y="17"/>
                    <a:pt x="10" y="19"/>
                    <a:pt x="9" y="20"/>
                  </a:cubicBezTo>
                  <a:cubicBezTo>
                    <a:pt x="9" y="21"/>
                    <a:pt x="8" y="23"/>
                    <a:pt x="4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23" y="63"/>
                    <a:pt x="23" y="63"/>
                    <a:pt x="23" y="63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30"/>
                    <a:pt x="33" y="28"/>
                    <a:pt x="30" y="2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3" name="Freeform 160"/>
            <p:cNvSpPr>
              <a:spLocks/>
            </p:cNvSpPr>
            <p:nvPr/>
          </p:nvSpPr>
          <p:spPr bwMode="auto">
            <a:xfrm>
              <a:off x="1201738" y="1525588"/>
              <a:ext cx="55563" cy="106363"/>
            </a:xfrm>
            <a:custGeom>
              <a:avLst/>
              <a:gdLst/>
              <a:ahLst/>
              <a:cxnLst>
                <a:cxn ang="0">
                  <a:pos x="32" y="63"/>
                </a:cxn>
                <a:cxn ang="0">
                  <a:pos x="32" y="23"/>
                </a:cxn>
                <a:cxn ang="0">
                  <a:pos x="29" y="23"/>
                </a:cxn>
                <a:cxn ang="0">
                  <a:pos x="23" y="20"/>
                </a:cxn>
                <a:cxn ang="0">
                  <a:pos x="25" y="14"/>
                </a:cxn>
                <a:cxn ang="0">
                  <a:pos x="33" y="5"/>
                </a:cxn>
                <a:cxn ang="0">
                  <a:pos x="31" y="3"/>
                </a:cxn>
                <a:cxn ang="0">
                  <a:pos x="22" y="3"/>
                </a:cxn>
                <a:cxn ang="0">
                  <a:pos x="3" y="25"/>
                </a:cxn>
                <a:cxn ang="0">
                  <a:pos x="5" y="30"/>
                </a:cxn>
                <a:cxn ang="0">
                  <a:pos x="10" y="30"/>
                </a:cxn>
                <a:cxn ang="0">
                  <a:pos x="10" y="63"/>
                </a:cxn>
                <a:cxn ang="0">
                  <a:pos x="32" y="63"/>
                </a:cxn>
              </a:cxnLst>
              <a:rect l="0" t="0" r="r" b="b"/>
              <a:pathLst>
                <a:path w="33" h="63">
                  <a:moveTo>
                    <a:pt x="32" y="63"/>
                  </a:moveTo>
                  <a:cubicBezTo>
                    <a:pt x="32" y="23"/>
                    <a:pt x="32" y="23"/>
                    <a:pt x="32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5" y="23"/>
                    <a:pt x="24" y="21"/>
                    <a:pt x="23" y="20"/>
                  </a:cubicBezTo>
                  <a:cubicBezTo>
                    <a:pt x="23" y="19"/>
                    <a:pt x="23" y="17"/>
                    <a:pt x="25" y="14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28" y="0"/>
                    <a:pt x="25" y="0"/>
                    <a:pt x="22" y="3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0" y="28"/>
                    <a:pt x="1" y="30"/>
                    <a:pt x="5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63"/>
                    <a:pt x="10" y="63"/>
                    <a:pt x="10" y="63"/>
                  </a:cubicBezTo>
                  <a:lnTo>
                    <a:pt x="32" y="6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4" name="Freeform 161"/>
            <p:cNvSpPr>
              <a:spLocks/>
            </p:cNvSpPr>
            <p:nvPr/>
          </p:nvSpPr>
          <p:spPr bwMode="auto">
            <a:xfrm>
              <a:off x="1241425" y="1511300"/>
              <a:ext cx="88900" cy="128588"/>
            </a:xfrm>
            <a:custGeom>
              <a:avLst/>
              <a:gdLst/>
              <a:ahLst/>
              <a:cxnLst>
                <a:cxn ang="0">
                  <a:pos x="43" y="77"/>
                </a:cxn>
                <a:cxn ang="0">
                  <a:pos x="43" y="30"/>
                </a:cxn>
                <a:cxn ang="0">
                  <a:pos x="48" y="30"/>
                </a:cxn>
                <a:cxn ang="0">
                  <a:pos x="50" y="25"/>
                </a:cxn>
                <a:cxn ang="0">
                  <a:pos x="31" y="2"/>
                </a:cxn>
                <a:cxn ang="0">
                  <a:pos x="26" y="0"/>
                </a:cxn>
                <a:cxn ang="0">
                  <a:pos x="22" y="2"/>
                </a:cxn>
                <a:cxn ang="0">
                  <a:pos x="3" y="25"/>
                </a:cxn>
                <a:cxn ang="0">
                  <a:pos x="5" y="30"/>
                </a:cxn>
                <a:cxn ang="0">
                  <a:pos x="10" y="30"/>
                </a:cxn>
                <a:cxn ang="0">
                  <a:pos x="10" y="77"/>
                </a:cxn>
                <a:cxn ang="0">
                  <a:pos x="43" y="77"/>
                </a:cxn>
              </a:cxnLst>
              <a:rect l="0" t="0" r="r" b="b"/>
              <a:pathLst>
                <a:path w="53" h="77">
                  <a:moveTo>
                    <a:pt x="43" y="77"/>
                  </a:moveTo>
                  <a:cubicBezTo>
                    <a:pt x="43" y="30"/>
                    <a:pt x="43" y="30"/>
                    <a:pt x="43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52" y="30"/>
                    <a:pt x="53" y="27"/>
                    <a:pt x="50" y="25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1"/>
                    <a:pt x="28" y="0"/>
                    <a:pt x="26" y="0"/>
                  </a:cubicBezTo>
                  <a:cubicBezTo>
                    <a:pt x="25" y="0"/>
                    <a:pt x="23" y="1"/>
                    <a:pt x="22" y="2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0" y="27"/>
                    <a:pt x="1" y="30"/>
                    <a:pt x="5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77"/>
                    <a:pt x="10" y="77"/>
                    <a:pt x="10" y="77"/>
                  </a:cubicBezTo>
                  <a:lnTo>
                    <a:pt x="43" y="7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7989313" y="3336643"/>
            <a:ext cx="683009" cy="567804"/>
            <a:chOff x="1219200" y="1962150"/>
            <a:chExt cx="131763" cy="10953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6" name="Freeform 162"/>
            <p:cNvSpPr>
              <a:spLocks/>
            </p:cNvSpPr>
            <p:nvPr/>
          </p:nvSpPr>
          <p:spPr bwMode="auto">
            <a:xfrm>
              <a:off x="1225550" y="1992313"/>
              <a:ext cx="125413" cy="79375"/>
            </a:xfrm>
            <a:custGeom>
              <a:avLst/>
              <a:gdLst/>
              <a:ahLst/>
              <a:cxnLst>
                <a:cxn ang="0">
                  <a:pos x="0" y="50"/>
                </a:cxn>
                <a:cxn ang="0">
                  <a:pos x="26" y="20"/>
                </a:cxn>
                <a:cxn ang="0">
                  <a:pos x="56" y="24"/>
                </a:cxn>
                <a:cxn ang="0">
                  <a:pos x="79" y="0"/>
                </a:cxn>
                <a:cxn ang="0">
                  <a:pos x="79" y="50"/>
                </a:cxn>
                <a:cxn ang="0">
                  <a:pos x="0" y="50"/>
                </a:cxn>
              </a:cxnLst>
              <a:rect l="0" t="0" r="r" b="b"/>
              <a:pathLst>
                <a:path w="79" h="50">
                  <a:moveTo>
                    <a:pt x="0" y="50"/>
                  </a:moveTo>
                  <a:lnTo>
                    <a:pt x="26" y="20"/>
                  </a:lnTo>
                  <a:lnTo>
                    <a:pt x="56" y="24"/>
                  </a:lnTo>
                  <a:lnTo>
                    <a:pt x="79" y="0"/>
                  </a:lnTo>
                  <a:lnTo>
                    <a:pt x="79" y="50"/>
                  </a:lnTo>
                  <a:lnTo>
                    <a:pt x="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7" name="Freeform 163"/>
            <p:cNvSpPr>
              <a:spLocks/>
            </p:cNvSpPr>
            <p:nvPr/>
          </p:nvSpPr>
          <p:spPr bwMode="auto">
            <a:xfrm>
              <a:off x="1219200" y="1962150"/>
              <a:ext cx="131763" cy="109538"/>
            </a:xfrm>
            <a:custGeom>
              <a:avLst/>
              <a:gdLst/>
              <a:ahLst/>
              <a:cxnLst>
                <a:cxn ang="0">
                  <a:pos x="83" y="17"/>
                </a:cxn>
                <a:cxn ang="0">
                  <a:pos x="83" y="0"/>
                </a:cxn>
                <a:cxn ang="0">
                  <a:pos x="67" y="1"/>
                </a:cxn>
                <a:cxn ang="0">
                  <a:pos x="72" y="5"/>
                </a:cxn>
                <a:cxn ang="0">
                  <a:pos x="55" y="28"/>
                </a:cxn>
                <a:cxn ang="0">
                  <a:pos x="25" y="22"/>
                </a:cxn>
                <a:cxn ang="0">
                  <a:pos x="0" y="69"/>
                </a:cxn>
                <a:cxn ang="0">
                  <a:pos x="28" y="33"/>
                </a:cxn>
                <a:cxn ang="0">
                  <a:pos x="58" y="38"/>
                </a:cxn>
                <a:cxn ang="0">
                  <a:pos x="79" y="12"/>
                </a:cxn>
                <a:cxn ang="0">
                  <a:pos x="83" y="17"/>
                </a:cxn>
              </a:cxnLst>
              <a:rect l="0" t="0" r="r" b="b"/>
              <a:pathLst>
                <a:path w="83" h="69">
                  <a:moveTo>
                    <a:pt x="83" y="17"/>
                  </a:moveTo>
                  <a:lnTo>
                    <a:pt x="83" y="0"/>
                  </a:lnTo>
                  <a:lnTo>
                    <a:pt x="67" y="1"/>
                  </a:lnTo>
                  <a:lnTo>
                    <a:pt x="72" y="5"/>
                  </a:lnTo>
                  <a:lnTo>
                    <a:pt x="55" y="28"/>
                  </a:lnTo>
                  <a:lnTo>
                    <a:pt x="25" y="22"/>
                  </a:lnTo>
                  <a:lnTo>
                    <a:pt x="0" y="69"/>
                  </a:lnTo>
                  <a:lnTo>
                    <a:pt x="28" y="33"/>
                  </a:lnTo>
                  <a:lnTo>
                    <a:pt x="58" y="38"/>
                  </a:lnTo>
                  <a:lnTo>
                    <a:pt x="79" y="12"/>
                  </a:lnTo>
                  <a:lnTo>
                    <a:pt x="83" y="1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6539666" y="3300835"/>
            <a:ext cx="628369" cy="646321"/>
            <a:chOff x="1230313" y="2405063"/>
            <a:chExt cx="111125" cy="1143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9" name="Freeform 164"/>
            <p:cNvSpPr>
              <a:spLocks/>
            </p:cNvSpPr>
            <p:nvPr/>
          </p:nvSpPr>
          <p:spPr bwMode="auto">
            <a:xfrm>
              <a:off x="1230313" y="2411413"/>
              <a:ext cx="103188" cy="107950"/>
            </a:xfrm>
            <a:custGeom>
              <a:avLst/>
              <a:gdLst/>
              <a:ahLst/>
              <a:cxnLst>
                <a:cxn ang="0">
                  <a:pos x="32" y="33"/>
                </a:cxn>
                <a:cxn ang="0">
                  <a:pos x="32" y="0"/>
                </a:cxn>
                <a:cxn ang="0">
                  <a:pos x="0" y="33"/>
                </a:cxn>
                <a:cxn ang="0">
                  <a:pos x="32" y="65"/>
                </a:cxn>
                <a:cxn ang="0">
                  <a:pos x="62" y="45"/>
                </a:cxn>
                <a:cxn ang="0">
                  <a:pos x="32" y="33"/>
                </a:cxn>
              </a:cxnLst>
              <a:rect l="0" t="0" r="r" b="b"/>
              <a:pathLst>
                <a:path w="62" h="65">
                  <a:moveTo>
                    <a:pt x="32" y="33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5"/>
                    <a:pt x="0" y="33"/>
                  </a:cubicBezTo>
                  <a:cubicBezTo>
                    <a:pt x="0" y="50"/>
                    <a:pt x="14" y="65"/>
                    <a:pt x="32" y="65"/>
                  </a:cubicBezTo>
                  <a:cubicBezTo>
                    <a:pt x="45" y="65"/>
                    <a:pt x="57" y="56"/>
                    <a:pt x="62" y="45"/>
                  </a:cubicBezTo>
                  <a:lnTo>
                    <a:pt x="32" y="3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0" name="Freeform 165"/>
            <p:cNvSpPr>
              <a:spLocks/>
            </p:cNvSpPr>
            <p:nvPr/>
          </p:nvSpPr>
          <p:spPr bwMode="auto">
            <a:xfrm>
              <a:off x="1285875" y="2419350"/>
              <a:ext cx="55563" cy="63500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26"/>
                </a:cxn>
                <a:cxn ang="0">
                  <a:pos x="32" y="38"/>
                </a:cxn>
                <a:cxn ang="0">
                  <a:pos x="33" y="28"/>
                </a:cxn>
                <a:cxn ang="0">
                  <a:pos x="20" y="0"/>
                </a:cxn>
              </a:cxnLst>
              <a:rect l="0" t="0" r="r" b="b"/>
              <a:pathLst>
                <a:path w="33" h="38">
                  <a:moveTo>
                    <a:pt x="20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3" y="35"/>
                    <a:pt x="33" y="31"/>
                    <a:pt x="33" y="28"/>
                  </a:cubicBezTo>
                  <a:cubicBezTo>
                    <a:pt x="33" y="16"/>
                    <a:pt x="28" y="7"/>
                    <a:pt x="2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1" name="Freeform 166"/>
            <p:cNvSpPr>
              <a:spLocks/>
            </p:cNvSpPr>
            <p:nvPr/>
          </p:nvSpPr>
          <p:spPr bwMode="auto">
            <a:xfrm>
              <a:off x="1285875" y="2405063"/>
              <a:ext cx="31750" cy="50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1"/>
                </a:cxn>
                <a:cxn ang="0">
                  <a:pos x="19" y="6"/>
                </a:cxn>
                <a:cxn ang="0">
                  <a:pos x="0" y="0"/>
                </a:cxn>
              </a:cxnLst>
              <a:rect l="0" t="0" r="r" b="b"/>
              <a:pathLst>
                <a:path w="19" h="31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3" y="2"/>
                    <a:pt x="7" y="0"/>
                    <a:pt x="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341511" y="258228"/>
            <a:ext cx="5508978" cy="1012723"/>
            <a:chOff x="3341511" y="258228"/>
            <a:chExt cx="5508978" cy="1012723"/>
          </a:xfrm>
        </p:grpSpPr>
        <p:sp>
          <p:nvSpPr>
            <p:cNvPr id="44" name="TextBox 43"/>
            <p:cNvSpPr txBox="1"/>
            <p:nvPr/>
          </p:nvSpPr>
          <p:spPr>
            <a:xfrm>
              <a:off x="3341511" y="258228"/>
              <a:ext cx="5508978" cy="76944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4400" b="1" dirty="0" err="1">
                  <a:solidFill>
                    <a:schemeClr val="bg1"/>
                  </a:solidFill>
                  <a:latin typeface="Candara"/>
                </a:rPr>
                <a:t>Implementacija</a:t>
              </a:r>
              <a:endParaRPr lang="en-US" sz="4400" b="1" dirty="0" err="1">
                <a:solidFill>
                  <a:schemeClr val="bg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314507" y="901619"/>
              <a:ext cx="1562986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Korišćeni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</a:t>
              </a:r>
              <a:r>
                <a:rPr lang="en-US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alati</a:t>
              </a:r>
              <a:endParaRPr lang="en-US" dirty="0" err="1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pic>
        <p:nvPicPr>
          <p:cNvPr id="52" name="Picture 51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125" y="6746253"/>
            <a:ext cx="365760" cy="98854"/>
          </a:xfrm>
          <a:prstGeom prst="rect">
            <a:avLst/>
          </a:prstGeom>
          <a:noFill/>
          <a:effectLst>
            <a:glow rad="63500">
              <a:schemeClr val="bg1">
                <a:alpha val="45000"/>
              </a:schemeClr>
            </a:glow>
          </a:effectLst>
        </p:spPr>
      </p:pic>
      <p:grpSp>
        <p:nvGrpSpPr>
          <p:cNvPr id="2" name="Group 1047">
            <a:extLst>
              <a:ext uri="{FF2B5EF4-FFF2-40B4-BE49-F238E27FC236}">
                <a16:creationId xmlns:a16="http://schemas.microsoft.com/office/drawing/2014/main" id="{6C28C0D9-9732-4A7E-A70E-936A085EDE56}"/>
              </a:ext>
            </a:extLst>
          </p:cNvPr>
          <p:cNvGrpSpPr/>
          <p:nvPr/>
        </p:nvGrpSpPr>
        <p:grpSpPr>
          <a:xfrm rot="20749120">
            <a:off x="3347484" y="3154100"/>
            <a:ext cx="920452" cy="920450"/>
            <a:chOff x="-1" y="-1"/>
            <a:chExt cx="1031062" cy="1031438"/>
          </a:xfrm>
          <a:solidFill>
            <a:srgbClr val="62768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55" name="Group 1028">
              <a:extLst>
                <a:ext uri="{FF2B5EF4-FFF2-40B4-BE49-F238E27FC236}">
                  <a16:creationId xmlns:a16="http://schemas.microsoft.com/office/drawing/2014/main" id="{51327383-1029-45F6-B0BF-3411C4431141}"/>
                </a:ext>
              </a:extLst>
            </p:cNvPr>
            <p:cNvGrpSpPr/>
            <p:nvPr/>
          </p:nvGrpSpPr>
          <p:grpSpPr>
            <a:xfrm>
              <a:off x="115267" y="115649"/>
              <a:ext cx="800528" cy="800520"/>
              <a:chOff x="0" y="0"/>
              <a:chExt cx="800528" cy="800528"/>
            </a:xfrm>
            <a:grpFill/>
          </p:grpSpPr>
          <p:sp>
            <p:nvSpPr>
              <p:cNvPr id="91" name="Shape 1026">
                <a:extLst>
                  <a:ext uri="{FF2B5EF4-FFF2-40B4-BE49-F238E27FC236}">
                    <a16:creationId xmlns:a16="http://schemas.microsoft.com/office/drawing/2014/main" id="{05CBB8D2-4A08-4D3D-8E43-C7C44F5BBF8B}"/>
                  </a:ext>
                </a:extLst>
              </p:cNvPr>
              <p:cNvSpPr/>
              <p:nvPr/>
            </p:nvSpPr>
            <p:spPr>
              <a:xfrm rot="21600000">
                <a:off x="0" y="0"/>
                <a:ext cx="800528" cy="800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 sz="3200"/>
              </a:p>
            </p:txBody>
          </p:sp>
          <p:sp>
            <p:nvSpPr>
              <p:cNvPr id="92" name="Shape 1027">
                <a:extLst>
                  <a:ext uri="{FF2B5EF4-FFF2-40B4-BE49-F238E27FC236}">
                    <a16:creationId xmlns:a16="http://schemas.microsoft.com/office/drawing/2014/main" id="{081E94B2-56B6-42F8-ACEF-653EBD86D45A}"/>
                  </a:ext>
                </a:extLst>
              </p:cNvPr>
              <p:cNvSpPr/>
              <p:nvPr/>
            </p:nvSpPr>
            <p:spPr>
              <a:xfrm>
                <a:off x="185669" y="185669"/>
                <a:ext cx="429190" cy="4291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 sz="3200"/>
              </a:p>
            </p:txBody>
          </p:sp>
        </p:grpSp>
        <p:grpSp>
          <p:nvGrpSpPr>
            <p:cNvPr id="56" name="Group 1031">
              <a:extLst>
                <a:ext uri="{FF2B5EF4-FFF2-40B4-BE49-F238E27FC236}">
                  <a16:creationId xmlns:a16="http://schemas.microsoft.com/office/drawing/2014/main" id="{5AF9921B-FA9D-4248-BC3F-55FFE34D76F1}"/>
                </a:ext>
              </a:extLst>
            </p:cNvPr>
            <p:cNvGrpSpPr/>
            <p:nvPr/>
          </p:nvGrpSpPr>
          <p:grpSpPr>
            <a:xfrm>
              <a:off x="467999" y="-1"/>
              <a:ext cx="95064" cy="1031053"/>
              <a:chOff x="-1" y="0"/>
              <a:chExt cx="95062" cy="1031061"/>
            </a:xfrm>
            <a:grpFill/>
          </p:grpSpPr>
          <p:sp>
            <p:nvSpPr>
              <p:cNvPr id="89" name="Shape 1029">
                <a:extLst>
                  <a:ext uri="{FF2B5EF4-FFF2-40B4-BE49-F238E27FC236}">
                    <a16:creationId xmlns:a16="http://schemas.microsoft.com/office/drawing/2014/main" id="{A293AE25-46A0-448B-810B-32D52390EBBA}"/>
                  </a:ext>
                </a:extLst>
              </p:cNvPr>
              <p:cNvSpPr/>
              <p:nvPr/>
            </p:nvSpPr>
            <p:spPr>
              <a:xfrm rot="21600000">
                <a:off x="0" y="0"/>
                <a:ext cx="95061" cy="1237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  <p:sp>
            <p:nvSpPr>
              <p:cNvPr id="90" name="Shape 1030">
                <a:extLst>
                  <a:ext uri="{FF2B5EF4-FFF2-40B4-BE49-F238E27FC236}">
                    <a16:creationId xmlns:a16="http://schemas.microsoft.com/office/drawing/2014/main" id="{DEBDF0A5-2B1C-4893-B32F-CFCA88A36ECF}"/>
                  </a:ext>
                </a:extLst>
              </p:cNvPr>
              <p:cNvSpPr/>
              <p:nvPr/>
            </p:nvSpPr>
            <p:spPr>
              <a:xfrm rot="10800000">
                <a:off x="-1" y="907300"/>
                <a:ext cx="95061" cy="1237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</p:grpSp>
        <p:grpSp>
          <p:nvGrpSpPr>
            <p:cNvPr id="57" name="Group 1034">
              <a:extLst>
                <a:ext uri="{FF2B5EF4-FFF2-40B4-BE49-F238E27FC236}">
                  <a16:creationId xmlns:a16="http://schemas.microsoft.com/office/drawing/2014/main" id="{07F295B3-DE9E-4624-A59F-68C5978CC79A}"/>
                </a:ext>
              </a:extLst>
            </p:cNvPr>
            <p:cNvGrpSpPr/>
            <p:nvPr/>
          </p:nvGrpSpPr>
          <p:grpSpPr>
            <a:xfrm rot="16200000">
              <a:off x="467999" y="379"/>
              <a:ext cx="95063" cy="1031061"/>
              <a:chOff x="-1" y="0"/>
              <a:chExt cx="95062" cy="1031061"/>
            </a:xfrm>
            <a:grpFill/>
          </p:grpSpPr>
          <p:sp>
            <p:nvSpPr>
              <p:cNvPr id="86" name="Shape 1032">
                <a:extLst>
                  <a:ext uri="{FF2B5EF4-FFF2-40B4-BE49-F238E27FC236}">
                    <a16:creationId xmlns:a16="http://schemas.microsoft.com/office/drawing/2014/main" id="{FE2ED05C-4DB8-4AE8-8559-197CB29C7857}"/>
                  </a:ext>
                </a:extLst>
              </p:cNvPr>
              <p:cNvSpPr/>
              <p:nvPr/>
            </p:nvSpPr>
            <p:spPr>
              <a:xfrm rot="21600000">
                <a:off x="0" y="0"/>
                <a:ext cx="95061" cy="1237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  <p:sp>
            <p:nvSpPr>
              <p:cNvPr id="87" name="Shape 1033">
                <a:extLst>
                  <a:ext uri="{FF2B5EF4-FFF2-40B4-BE49-F238E27FC236}">
                    <a16:creationId xmlns:a16="http://schemas.microsoft.com/office/drawing/2014/main" id="{59ECE976-831C-46C6-9C7B-D1F59BB86A54}"/>
                  </a:ext>
                </a:extLst>
              </p:cNvPr>
              <p:cNvSpPr/>
              <p:nvPr/>
            </p:nvSpPr>
            <p:spPr>
              <a:xfrm rot="10800000">
                <a:off x="-1" y="907300"/>
                <a:ext cx="95061" cy="1237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</p:grpSp>
        <p:grpSp>
          <p:nvGrpSpPr>
            <p:cNvPr id="58" name="Group 1037">
              <a:extLst>
                <a:ext uri="{FF2B5EF4-FFF2-40B4-BE49-F238E27FC236}">
                  <a16:creationId xmlns:a16="http://schemas.microsoft.com/office/drawing/2014/main" id="{4CE8F087-BD2A-4506-9EFE-2E9E1381C3C9}"/>
                </a:ext>
              </a:extLst>
            </p:cNvPr>
            <p:cNvGrpSpPr/>
            <p:nvPr/>
          </p:nvGrpSpPr>
          <p:grpSpPr>
            <a:xfrm rot="1832071">
              <a:off x="467998" y="383"/>
              <a:ext cx="95064" cy="1031053"/>
              <a:chOff x="-1" y="0"/>
              <a:chExt cx="95062" cy="1031061"/>
            </a:xfrm>
            <a:grpFill/>
          </p:grpSpPr>
          <p:sp>
            <p:nvSpPr>
              <p:cNvPr id="84" name="Shape 1035">
                <a:extLst>
                  <a:ext uri="{FF2B5EF4-FFF2-40B4-BE49-F238E27FC236}">
                    <a16:creationId xmlns:a16="http://schemas.microsoft.com/office/drawing/2014/main" id="{4FA712FF-2086-4455-A4D9-E48296E16306}"/>
                  </a:ext>
                </a:extLst>
              </p:cNvPr>
              <p:cNvSpPr/>
              <p:nvPr/>
            </p:nvSpPr>
            <p:spPr>
              <a:xfrm rot="21600000">
                <a:off x="0" y="0"/>
                <a:ext cx="95061" cy="1237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  <p:sp>
            <p:nvSpPr>
              <p:cNvPr id="85" name="Shape 1036">
                <a:extLst>
                  <a:ext uri="{FF2B5EF4-FFF2-40B4-BE49-F238E27FC236}">
                    <a16:creationId xmlns:a16="http://schemas.microsoft.com/office/drawing/2014/main" id="{02E8CD81-C686-4BD2-958C-77B7C566FAD1}"/>
                  </a:ext>
                </a:extLst>
              </p:cNvPr>
              <p:cNvSpPr/>
              <p:nvPr/>
            </p:nvSpPr>
            <p:spPr>
              <a:xfrm rot="10800000">
                <a:off x="-1" y="907300"/>
                <a:ext cx="95061" cy="1237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</p:grpSp>
        <p:grpSp>
          <p:nvGrpSpPr>
            <p:cNvPr id="59" name="Group 1040">
              <a:extLst>
                <a:ext uri="{FF2B5EF4-FFF2-40B4-BE49-F238E27FC236}">
                  <a16:creationId xmlns:a16="http://schemas.microsoft.com/office/drawing/2014/main" id="{C59211FC-ECA8-4451-80E5-281E5C757A3D}"/>
                </a:ext>
              </a:extLst>
            </p:cNvPr>
            <p:cNvGrpSpPr/>
            <p:nvPr/>
          </p:nvGrpSpPr>
          <p:grpSpPr>
            <a:xfrm rot="19769280">
              <a:off x="467998" y="384"/>
              <a:ext cx="95064" cy="1031053"/>
              <a:chOff x="-1" y="0"/>
              <a:chExt cx="95062" cy="1031061"/>
            </a:xfrm>
            <a:grpFill/>
          </p:grpSpPr>
          <p:sp>
            <p:nvSpPr>
              <p:cNvPr id="82" name="Shape 1038">
                <a:extLst>
                  <a:ext uri="{FF2B5EF4-FFF2-40B4-BE49-F238E27FC236}">
                    <a16:creationId xmlns:a16="http://schemas.microsoft.com/office/drawing/2014/main" id="{E6597BC4-9B78-4BC4-92BD-2A383DFDA27C}"/>
                  </a:ext>
                </a:extLst>
              </p:cNvPr>
              <p:cNvSpPr/>
              <p:nvPr/>
            </p:nvSpPr>
            <p:spPr>
              <a:xfrm rot="21600000">
                <a:off x="0" y="0"/>
                <a:ext cx="95061" cy="1237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  <p:sp>
            <p:nvSpPr>
              <p:cNvPr id="83" name="Shape 1039">
                <a:extLst>
                  <a:ext uri="{FF2B5EF4-FFF2-40B4-BE49-F238E27FC236}">
                    <a16:creationId xmlns:a16="http://schemas.microsoft.com/office/drawing/2014/main" id="{025E9FAA-449B-4980-A80E-98312BAF9417}"/>
                  </a:ext>
                </a:extLst>
              </p:cNvPr>
              <p:cNvSpPr/>
              <p:nvPr/>
            </p:nvSpPr>
            <p:spPr>
              <a:xfrm rot="10800000">
                <a:off x="-1" y="907300"/>
                <a:ext cx="95061" cy="1237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</p:grpSp>
        <p:grpSp>
          <p:nvGrpSpPr>
            <p:cNvPr id="60" name="Group 1043">
              <a:extLst>
                <a:ext uri="{FF2B5EF4-FFF2-40B4-BE49-F238E27FC236}">
                  <a16:creationId xmlns:a16="http://schemas.microsoft.com/office/drawing/2014/main" id="{24BE2B19-86E6-4945-83C9-B3788B50FE6A}"/>
                </a:ext>
              </a:extLst>
            </p:cNvPr>
            <p:cNvGrpSpPr/>
            <p:nvPr/>
          </p:nvGrpSpPr>
          <p:grpSpPr>
            <a:xfrm rot="17961925">
              <a:off x="467998" y="382"/>
              <a:ext cx="95064" cy="1031061"/>
              <a:chOff x="-1" y="0"/>
              <a:chExt cx="95062" cy="1031061"/>
            </a:xfrm>
            <a:grpFill/>
          </p:grpSpPr>
          <p:sp>
            <p:nvSpPr>
              <p:cNvPr id="79" name="Shape 1041">
                <a:extLst>
                  <a:ext uri="{FF2B5EF4-FFF2-40B4-BE49-F238E27FC236}">
                    <a16:creationId xmlns:a16="http://schemas.microsoft.com/office/drawing/2014/main" id="{BE170EDF-83B8-4120-8B0D-8F136A4CCF9A}"/>
                  </a:ext>
                </a:extLst>
              </p:cNvPr>
              <p:cNvSpPr/>
              <p:nvPr/>
            </p:nvSpPr>
            <p:spPr>
              <a:xfrm rot="21600000">
                <a:off x="0" y="0"/>
                <a:ext cx="95061" cy="1237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  <p:sp>
            <p:nvSpPr>
              <p:cNvPr id="81" name="Shape 1042">
                <a:extLst>
                  <a:ext uri="{FF2B5EF4-FFF2-40B4-BE49-F238E27FC236}">
                    <a16:creationId xmlns:a16="http://schemas.microsoft.com/office/drawing/2014/main" id="{BD527E44-00EA-4F72-9D9D-71BC67B9CC8D}"/>
                  </a:ext>
                </a:extLst>
              </p:cNvPr>
              <p:cNvSpPr/>
              <p:nvPr/>
            </p:nvSpPr>
            <p:spPr>
              <a:xfrm rot="10800000">
                <a:off x="-1" y="907300"/>
                <a:ext cx="95061" cy="1237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</p:grpSp>
        <p:grpSp>
          <p:nvGrpSpPr>
            <p:cNvPr id="76" name="Group 1046">
              <a:extLst>
                <a:ext uri="{FF2B5EF4-FFF2-40B4-BE49-F238E27FC236}">
                  <a16:creationId xmlns:a16="http://schemas.microsoft.com/office/drawing/2014/main" id="{940C1024-3B8A-4D3D-83E2-FDBBB2C10E6B}"/>
                </a:ext>
              </a:extLst>
            </p:cNvPr>
            <p:cNvGrpSpPr/>
            <p:nvPr/>
          </p:nvGrpSpPr>
          <p:grpSpPr>
            <a:xfrm rot="3654789">
              <a:off x="467998" y="384"/>
              <a:ext cx="95064" cy="1031061"/>
              <a:chOff x="-1" y="0"/>
              <a:chExt cx="95062" cy="1031061"/>
            </a:xfrm>
            <a:grpFill/>
          </p:grpSpPr>
          <p:sp>
            <p:nvSpPr>
              <p:cNvPr id="77" name="Shape 1044">
                <a:extLst>
                  <a:ext uri="{FF2B5EF4-FFF2-40B4-BE49-F238E27FC236}">
                    <a16:creationId xmlns:a16="http://schemas.microsoft.com/office/drawing/2014/main" id="{60087961-C57E-46C3-B453-70F105CF0CF7}"/>
                  </a:ext>
                </a:extLst>
              </p:cNvPr>
              <p:cNvSpPr/>
              <p:nvPr/>
            </p:nvSpPr>
            <p:spPr>
              <a:xfrm rot="21600000">
                <a:off x="0" y="0"/>
                <a:ext cx="95061" cy="1237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  <p:sp>
            <p:nvSpPr>
              <p:cNvPr id="78" name="Shape 1045">
                <a:extLst>
                  <a:ext uri="{FF2B5EF4-FFF2-40B4-BE49-F238E27FC236}">
                    <a16:creationId xmlns:a16="http://schemas.microsoft.com/office/drawing/2014/main" id="{0DEA0D88-8E5C-4F46-9CD5-F4378BD083DC}"/>
                  </a:ext>
                </a:extLst>
              </p:cNvPr>
              <p:cNvSpPr/>
              <p:nvPr/>
            </p:nvSpPr>
            <p:spPr>
              <a:xfrm rot="10800000">
                <a:off x="-1" y="907300"/>
                <a:ext cx="95061" cy="1237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038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0"/>
                            </p:stCondLst>
                            <p:childTnLst>
                              <p:par>
                                <p:cTn id="4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000"/>
                            </p:stCondLst>
                            <p:childTnLst>
                              <p:par>
                                <p:cTn id="57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0"/>
                            </p:stCondLst>
                            <p:childTnLst>
                              <p:par>
                                <p:cTn id="64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500"/>
                            </p:stCondLst>
                            <p:childTnLst>
                              <p:par>
                                <p:cTn id="7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0"/>
                            </p:stCondLst>
                            <p:childTnLst>
                              <p:par>
                                <p:cTn id="7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1000"/>
                            </p:stCondLst>
                            <p:childTnLst>
                              <p:par>
                                <p:cTn id="81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88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88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8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1500"/>
                            </p:stCondLst>
                            <p:childTnLst>
                              <p:par>
                                <p:cTn id="88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2000"/>
                            </p:stCondLst>
                            <p:childTnLst>
                              <p:par>
                                <p:cTn id="9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2500"/>
                            </p:stCondLst>
                            <p:childTnLst>
                              <p:par>
                                <p:cTn id="9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72" grpId="0" animBg="1"/>
      <p:bldP spid="80" grpId="0" animBg="1"/>
      <p:bldP spid="88" grpId="0" uiExpand="1" build="allAtOnce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1522</TotalTime>
  <Words>448</Words>
  <Application>Microsoft Office PowerPoint</Application>
  <PresentationFormat>Widescreen</PresentationFormat>
  <Paragraphs>117</Paragraphs>
  <Slides>14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Copyright Notice</dc:title>
  <dc:creator>james</dc:creator>
  <cp:lastModifiedBy>Tijana Aleksic</cp:lastModifiedBy>
  <cp:revision>582</cp:revision>
  <dcterms:created xsi:type="dcterms:W3CDTF">2016-09-28T22:08:47Z</dcterms:created>
  <dcterms:modified xsi:type="dcterms:W3CDTF">2021-06-17T22:42:02Z</dcterms:modified>
</cp:coreProperties>
</file>